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8"/>
  </p:notesMasterIdLst>
  <p:handoutMasterIdLst>
    <p:handoutMasterId r:id="rId29"/>
  </p:handoutMasterIdLst>
  <p:sldIdLst>
    <p:sldId id="285" r:id="rId2"/>
    <p:sldId id="286" r:id="rId3"/>
    <p:sldId id="289" r:id="rId4"/>
    <p:sldId id="299" r:id="rId5"/>
    <p:sldId id="297" r:id="rId6"/>
    <p:sldId id="290" r:id="rId7"/>
    <p:sldId id="291" r:id="rId8"/>
    <p:sldId id="292" r:id="rId9"/>
    <p:sldId id="327" r:id="rId10"/>
    <p:sldId id="300" r:id="rId11"/>
    <p:sldId id="301" r:id="rId12"/>
    <p:sldId id="329" r:id="rId13"/>
    <p:sldId id="302" r:id="rId14"/>
    <p:sldId id="303" r:id="rId15"/>
    <p:sldId id="304" r:id="rId16"/>
    <p:sldId id="306" r:id="rId17"/>
    <p:sldId id="307" r:id="rId18"/>
    <p:sldId id="326" r:id="rId19"/>
    <p:sldId id="328" r:id="rId20"/>
    <p:sldId id="550" r:id="rId21"/>
    <p:sldId id="552" r:id="rId22"/>
    <p:sldId id="553" r:id="rId23"/>
    <p:sldId id="554" r:id="rId24"/>
    <p:sldId id="555" r:id="rId25"/>
    <p:sldId id="556" r:id="rId26"/>
    <p:sldId id="557" r:id="rId27"/>
  </p:sldIdLst>
  <p:sldSz cx="9144000" cy="6858000" type="screen4x3"/>
  <p:notesSz cx="7010400" cy="92964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ＭＳ Ｐゴシック" pitchFamily="1" charset="-128"/>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ＭＳ Ｐゴシック" pitchFamily="1" charset="-128"/>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ＭＳ Ｐゴシック" pitchFamily="1" charset="-128"/>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ＭＳ Ｐゴシック" pitchFamily="1" charset="-128"/>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ＭＳ Ｐゴシック" pitchFamily="1" charset="-128"/>
        <a:cs typeface="+mn-cs"/>
      </a:defRPr>
    </a:lvl5pPr>
    <a:lvl6pPr marL="2286000" algn="l" defTabSz="914400" rtl="0" eaLnBrk="1" latinLnBrk="0" hangingPunct="1">
      <a:defRPr sz="3200" kern="1200">
        <a:solidFill>
          <a:schemeClr val="tx1"/>
        </a:solidFill>
        <a:latin typeface="Verdana" pitchFamily="34" charset="0"/>
        <a:ea typeface="ＭＳ Ｐゴシック" pitchFamily="1" charset="-128"/>
        <a:cs typeface="+mn-cs"/>
      </a:defRPr>
    </a:lvl6pPr>
    <a:lvl7pPr marL="2743200" algn="l" defTabSz="914400" rtl="0" eaLnBrk="1" latinLnBrk="0" hangingPunct="1">
      <a:defRPr sz="3200" kern="1200">
        <a:solidFill>
          <a:schemeClr val="tx1"/>
        </a:solidFill>
        <a:latin typeface="Verdana" pitchFamily="34" charset="0"/>
        <a:ea typeface="ＭＳ Ｐゴシック" pitchFamily="1" charset="-128"/>
        <a:cs typeface="+mn-cs"/>
      </a:defRPr>
    </a:lvl7pPr>
    <a:lvl8pPr marL="3200400" algn="l" defTabSz="914400" rtl="0" eaLnBrk="1" latinLnBrk="0" hangingPunct="1">
      <a:defRPr sz="3200" kern="1200">
        <a:solidFill>
          <a:schemeClr val="tx1"/>
        </a:solidFill>
        <a:latin typeface="Verdana" pitchFamily="34" charset="0"/>
        <a:ea typeface="ＭＳ Ｐゴシック" pitchFamily="1" charset="-128"/>
        <a:cs typeface="+mn-cs"/>
      </a:defRPr>
    </a:lvl8pPr>
    <a:lvl9pPr marL="3657600" algn="l" defTabSz="914400" rtl="0" eaLnBrk="1" latinLnBrk="0" hangingPunct="1">
      <a:defRPr sz="3200" kern="1200">
        <a:solidFill>
          <a:schemeClr val="tx1"/>
        </a:solidFill>
        <a:latin typeface="Verdana" pitchFamily="34" charset="0"/>
        <a:ea typeface="ＭＳ Ｐゴシック" pitchFamily="1" charset="-128"/>
        <a:cs typeface="+mn-cs"/>
      </a:defRPr>
    </a:lvl9pPr>
  </p:defaultTextStyle>
  <p:extLst>
    <p:ext uri="{EFAFB233-063F-42B5-8137-9DF3F51BA10A}">
      <p15:sldGuideLst xmlns:p15="http://schemas.microsoft.com/office/powerpoint/2012/main">
        <p15:guide id="1" orient="horz" pos="960">
          <p15:clr>
            <a:srgbClr val="A4A3A4"/>
          </p15:clr>
        </p15:guide>
        <p15:guide id="2" pos="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3C"/>
    <a:srgbClr val="C74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6" autoAdjust="0"/>
  </p:normalViewPr>
  <p:slideViewPr>
    <p:cSldViewPr>
      <p:cViewPr varScale="1">
        <p:scale>
          <a:sx n="78" d="100"/>
          <a:sy n="78" d="100"/>
        </p:scale>
        <p:origin x="940" y="52"/>
      </p:cViewPr>
      <p:guideLst>
        <p:guide orient="horz" pos="960"/>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tlor, Brian" userId="443a96a4-91d8-4d90-ae7b-6c9914cb4f4b" providerId="ADAL" clId="{CE654AED-33C4-45A5-9A40-CE3EFFB985CC}"/>
    <pc:docChg chg="modSld">
      <pc:chgData name="Detlor, Brian" userId="443a96a4-91d8-4d90-ae7b-6c9914cb4f4b" providerId="ADAL" clId="{CE654AED-33C4-45A5-9A40-CE3EFFB985CC}" dt="2024-09-23T15:04:57.555" v="65" actId="14100"/>
      <pc:docMkLst>
        <pc:docMk/>
      </pc:docMkLst>
      <pc:sldChg chg="modSp mod">
        <pc:chgData name="Detlor, Brian" userId="443a96a4-91d8-4d90-ae7b-6c9914cb4f4b" providerId="ADAL" clId="{CE654AED-33C4-45A5-9A40-CE3EFFB985CC}" dt="2024-09-23T15:04:57.555" v="65" actId="14100"/>
        <pc:sldMkLst>
          <pc:docMk/>
          <pc:sldMk cId="3819435726" sldId="329"/>
        </pc:sldMkLst>
        <pc:spChg chg="mod">
          <ac:chgData name="Detlor, Brian" userId="443a96a4-91d8-4d90-ae7b-6c9914cb4f4b" providerId="ADAL" clId="{CE654AED-33C4-45A5-9A40-CE3EFFB985CC}" dt="2024-09-23T15:04:57.555" v="65" actId="14100"/>
          <ac:spMkLst>
            <pc:docMk/>
            <pc:sldMk cId="3819435726" sldId="329"/>
            <ac:spMk id="3" creationId="{D70F1B6C-F456-F83F-FBDA-91C93A45A076}"/>
          </ac:spMkLst>
        </pc:spChg>
      </pc:sldChg>
    </pc:docChg>
  </pc:docChgLst>
  <pc:docChgLst>
    <pc:chgData name="Detlor, Brian" userId="443a96a4-91d8-4d90-ae7b-6c9914cb4f4b" providerId="ADAL" clId="{D676EDE2-BD73-4817-B5A1-7869C787C9E4}"/>
    <pc:docChg chg="modSld">
      <pc:chgData name="Detlor, Brian" userId="443a96a4-91d8-4d90-ae7b-6c9914cb4f4b" providerId="ADAL" clId="{D676EDE2-BD73-4817-B5A1-7869C787C9E4}" dt="2024-06-17T19:42:30.872" v="20" actId="20577"/>
      <pc:docMkLst>
        <pc:docMk/>
      </pc:docMkLst>
      <pc:sldChg chg="modSp mod">
        <pc:chgData name="Detlor, Brian" userId="443a96a4-91d8-4d90-ae7b-6c9914cb4f4b" providerId="ADAL" clId="{D676EDE2-BD73-4817-B5A1-7869C787C9E4}" dt="2024-06-17T19:42:19.796" v="7" actId="20577"/>
        <pc:sldMkLst>
          <pc:docMk/>
          <pc:sldMk cId="0" sldId="285"/>
        </pc:sldMkLst>
        <pc:spChg chg="mod">
          <ac:chgData name="Detlor, Brian" userId="443a96a4-91d8-4d90-ae7b-6c9914cb4f4b" providerId="ADAL" clId="{D676EDE2-BD73-4817-B5A1-7869C787C9E4}" dt="2024-06-17T19:42:19.796" v="7" actId="20577"/>
          <ac:spMkLst>
            <pc:docMk/>
            <pc:sldMk cId="0" sldId="285"/>
            <ac:spMk id="113677" creationId="{00000000-0000-0000-0000-000000000000}"/>
          </ac:spMkLst>
        </pc:spChg>
      </pc:sldChg>
      <pc:sldChg chg="modSp mod">
        <pc:chgData name="Detlor, Brian" userId="443a96a4-91d8-4d90-ae7b-6c9914cb4f4b" providerId="ADAL" clId="{D676EDE2-BD73-4817-B5A1-7869C787C9E4}" dt="2024-06-17T19:42:30.872" v="20" actId="20577"/>
        <pc:sldMkLst>
          <pc:docMk/>
          <pc:sldMk cId="481662354" sldId="286"/>
        </pc:sldMkLst>
        <pc:spChg chg="mod">
          <ac:chgData name="Detlor, Brian" userId="443a96a4-91d8-4d90-ae7b-6c9914cb4f4b" providerId="ADAL" clId="{D676EDE2-BD73-4817-B5A1-7869C787C9E4}" dt="2024-06-17T19:42:30.872" v="20" actId="20577"/>
          <ac:spMkLst>
            <pc:docMk/>
            <pc:sldMk cId="481662354" sldId="286"/>
            <ac:spMk id="3" creationId="{DB4C91E7-E119-1537-3E08-108583E178D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t" anchorCtr="0" compatLnSpc="1">
            <a:prstTxWarp prst="textNoShape">
              <a:avLst/>
            </a:prstTxWarp>
          </a:bodyPr>
          <a:lstStyle>
            <a:lvl1pPr defTabSz="925513">
              <a:defRPr sz="1200"/>
            </a:lvl1pPr>
          </a:lstStyle>
          <a:p>
            <a:endParaRPr lang="en-US"/>
          </a:p>
        </p:txBody>
      </p:sp>
      <p:sp>
        <p:nvSpPr>
          <p:cNvPr id="39939"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t" anchorCtr="0" compatLnSpc="1">
            <a:prstTxWarp prst="textNoShape">
              <a:avLst/>
            </a:prstTxWarp>
          </a:bodyPr>
          <a:lstStyle>
            <a:lvl1pPr algn="r" defTabSz="925513">
              <a:defRPr sz="1200"/>
            </a:lvl1pPr>
          </a:lstStyle>
          <a:p>
            <a:endParaRPr lang="en-US"/>
          </a:p>
        </p:txBody>
      </p:sp>
      <p:sp>
        <p:nvSpPr>
          <p:cNvPr id="39940"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b" anchorCtr="0" compatLnSpc="1">
            <a:prstTxWarp prst="textNoShape">
              <a:avLst/>
            </a:prstTxWarp>
          </a:bodyPr>
          <a:lstStyle>
            <a:lvl1pPr defTabSz="925513">
              <a:defRPr sz="1200"/>
            </a:lvl1pPr>
          </a:lstStyle>
          <a:p>
            <a:endParaRPr lang="en-US"/>
          </a:p>
        </p:txBody>
      </p:sp>
      <p:sp>
        <p:nvSpPr>
          <p:cNvPr id="39941"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b" anchorCtr="0" compatLnSpc="1">
            <a:prstTxWarp prst="textNoShape">
              <a:avLst/>
            </a:prstTxWarp>
          </a:bodyPr>
          <a:lstStyle>
            <a:lvl1pPr algn="r" defTabSz="925513">
              <a:defRPr sz="1200"/>
            </a:lvl1pPr>
          </a:lstStyle>
          <a:p>
            <a:fld id="{9E8C1AE6-D8E7-4C67-AF4D-96A8E9FE4D13}" type="slidenum">
              <a:rPr lang="en-US"/>
              <a:pPr/>
              <a:t>‹#›</a:t>
            </a:fld>
            <a:endParaRPr lang="en-US"/>
          </a:p>
        </p:txBody>
      </p:sp>
    </p:spTree>
    <p:extLst>
      <p:ext uri="{BB962C8B-B14F-4D97-AF65-F5344CB8AC3E}">
        <p14:creationId xmlns:p14="http://schemas.microsoft.com/office/powerpoint/2010/main" val="906196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t" anchorCtr="0" compatLnSpc="1">
            <a:prstTxWarp prst="textNoShape">
              <a:avLst/>
            </a:prstTxWarp>
          </a:bodyPr>
          <a:lstStyle>
            <a:lvl1pPr defTabSz="925513">
              <a:defRPr sz="1200"/>
            </a:lvl1pPr>
          </a:lstStyle>
          <a:p>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t" anchorCtr="0" compatLnSpc="1">
            <a:prstTxWarp prst="textNoShape">
              <a:avLst/>
            </a:prstTxWarp>
          </a:bodyPr>
          <a:lstStyle>
            <a:lvl1pPr algn="r" defTabSz="925513">
              <a:defRPr sz="1200"/>
            </a:lvl1pPr>
          </a:lstStyle>
          <a:p>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b" anchorCtr="0" compatLnSpc="1">
            <a:prstTxWarp prst="textNoShape">
              <a:avLst/>
            </a:prstTxWarp>
          </a:bodyPr>
          <a:lstStyle>
            <a:lvl1pPr defTabSz="925513">
              <a:defRPr sz="1200"/>
            </a:lvl1pPr>
          </a:lstStyle>
          <a:p>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8" tIns="46220" rIns="92438" bIns="46220" numCol="1" anchor="b" anchorCtr="0" compatLnSpc="1">
            <a:prstTxWarp prst="textNoShape">
              <a:avLst/>
            </a:prstTxWarp>
          </a:bodyPr>
          <a:lstStyle>
            <a:lvl1pPr algn="r" defTabSz="925513">
              <a:defRPr sz="1200"/>
            </a:lvl1pPr>
          </a:lstStyle>
          <a:p>
            <a:fld id="{2E18622F-8DB8-4C7C-852D-51C0CDC488A5}" type="slidenum">
              <a:rPr lang="en-US"/>
              <a:pPr/>
              <a:t>‹#›</a:t>
            </a:fld>
            <a:endParaRPr lang="en-US"/>
          </a:p>
        </p:txBody>
      </p:sp>
    </p:spTree>
    <p:extLst>
      <p:ext uri="{BB962C8B-B14F-4D97-AF65-F5344CB8AC3E}">
        <p14:creationId xmlns:p14="http://schemas.microsoft.com/office/powerpoint/2010/main" val="7939393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24508-93DD-40B4-848E-19547607A9DB}" type="slidenum">
              <a:rPr lang="en-US"/>
              <a:pPr/>
              <a:t>1</a:t>
            </a:fld>
            <a:endParaRPr lang="en-US"/>
          </a:p>
        </p:txBody>
      </p:sp>
      <p:sp>
        <p:nvSpPr>
          <p:cNvPr id="11469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114691"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E18622F-8DB8-4C7C-852D-51C0CDC488A5}" type="slidenum">
              <a:rPr lang="en-US" smtClean="0"/>
              <a:pPr/>
              <a:t>16</a:t>
            </a:fld>
            <a:endParaRPr lang="en-US"/>
          </a:p>
        </p:txBody>
      </p:sp>
    </p:spTree>
    <p:extLst>
      <p:ext uri="{BB962C8B-B14F-4D97-AF65-F5344CB8AC3E}">
        <p14:creationId xmlns:p14="http://schemas.microsoft.com/office/powerpoint/2010/main" val="421662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degroote.mcmaster.ca/about/accredits.html"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1026"/>
          <p:cNvSpPr>
            <a:spLocks noGrp="1" noChangeArrowheads="1"/>
          </p:cNvSpPr>
          <p:nvPr>
            <p:ph type="ctrTitle"/>
          </p:nvPr>
        </p:nvSpPr>
        <p:spPr>
          <a:xfrm>
            <a:off x="685800" y="2286000"/>
            <a:ext cx="7772400" cy="1143000"/>
          </a:xfrm>
        </p:spPr>
        <p:txBody>
          <a:bodyPr/>
          <a:lstStyle>
            <a:lvl1pPr>
              <a:buClr>
                <a:srgbClr val="7A003C"/>
              </a:buClr>
              <a:buSzPct val="120000"/>
              <a:buFont typeface="Wingdings" pitchFamily="2" charset="2"/>
              <a:buChar char="§"/>
              <a:defRPr sz="2100"/>
            </a:lvl1pPr>
          </a:lstStyle>
          <a:p>
            <a:pPr lvl="0"/>
            <a:r>
              <a:rPr lang="en-US" noProof="0"/>
              <a:t>Click to edit Master title style</a:t>
            </a:r>
          </a:p>
        </p:txBody>
      </p:sp>
      <p:sp>
        <p:nvSpPr>
          <p:cNvPr id="55299" name="Rectangle 102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1800" b="1"/>
            </a:lvl1pPr>
          </a:lstStyle>
          <a:p>
            <a:pPr lvl="0"/>
            <a:r>
              <a:rPr lang="en-US" noProof="0"/>
              <a:t>Click to edit Master subtitle style</a:t>
            </a:r>
          </a:p>
        </p:txBody>
      </p:sp>
      <p:sp>
        <p:nvSpPr>
          <p:cNvPr id="55300" name="Rectangle 1028"/>
          <p:cNvSpPr>
            <a:spLocks noGrp="1" noChangeArrowheads="1"/>
          </p:cNvSpPr>
          <p:nvPr>
            <p:ph type="dt" sz="half" idx="2"/>
          </p:nvPr>
        </p:nvSpPr>
        <p:spPr/>
        <p:txBody>
          <a:bodyPr/>
          <a:lstStyle>
            <a:lvl1pPr>
              <a:defRPr/>
            </a:lvl1pPr>
          </a:lstStyle>
          <a:p>
            <a:endParaRPr lang="en-US"/>
          </a:p>
        </p:txBody>
      </p:sp>
      <p:sp>
        <p:nvSpPr>
          <p:cNvPr id="55301" name="Rectangle 1029"/>
          <p:cNvSpPr>
            <a:spLocks noGrp="1" noChangeArrowheads="1"/>
          </p:cNvSpPr>
          <p:nvPr>
            <p:ph type="ftr" sz="quarter" idx="3"/>
          </p:nvPr>
        </p:nvSpPr>
        <p:spPr/>
        <p:txBody>
          <a:bodyPr/>
          <a:lstStyle>
            <a:lvl1pPr>
              <a:defRPr/>
            </a:lvl1pPr>
          </a:lstStyle>
          <a:p>
            <a:endParaRPr lang="en-US"/>
          </a:p>
        </p:txBody>
      </p:sp>
      <p:sp>
        <p:nvSpPr>
          <p:cNvPr id="55302" name="Rectangle 1030"/>
          <p:cNvSpPr>
            <a:spLocks noGrp="1" noChangeArrowheads="1"/>
          </p:cNvSpPr>
          <p:nvPr>
            <p:ph type="sldNum" sz="quarter" idx="4"/>
          </p:nvPr>
        </p:nvSpPr>
        <p:spPr/>
        <p:txBody>
          <a:bodyPr/>
          <a:lstStyle>
            <a:lvl1pPr>
              <a:defRPr/>
            </a:lvl1pPr>
          </a:lstStyle>
          <a:p>
            <a:fld id="{A757FBF7-DFB9-4AA3-A733-411E8A90E3B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8BD441-8D47-44AD-9D15-CCFB32645EE2}" type="slidenum">
              <a:rPr lang="en-US"/>
              <a:pPr/>
              <a:t>‹#›</a:t>
            </a:fld>
            <a:endParaRPr lang="en-US"/>
          </a:p>
        </p:txBody>
      </p:sp>
    </p:spTree>
    <p:extLst>
      <p:ext uri="{BB962C8B-B14F-4D97-AF65-F5344CB8AC3E}">
        <p14:creationId xmlns:p14="http://schemas.microsoft.com/office/powerpoint/2010/main" val="308324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4330E2-020B-4D77-AACF-60CDB8F60BB0}" type="slidenum">
              <a:rPr lang="en-US"/>
              <a:pPr/>
              <a:t>‹#›</a:t>
            </a:fld>
            <a:endParaRPr lang="en-US"/>
          </a:p>
        </p:txBody>
      </p:sp>
    </p:spTree>
    <p:extLst>
      <p:ext uri="{BB962C8B-B14F-4D97-AF65-F5344CB8AC3E}">
        <p14:creationId xmlns:p14="http://schemas.microsoft.com/office/powerpoint/2010/main" val="91764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6750" y="381000"/>
            <a:ext cx="7772400" cy="1143000"/>
          </a:xfrm>
        </p:spPr>
        <p:txBody>
          <a:bodyPr/>
          <a:lstStyle/>
          <a:p>
            <a:r>
              <a:rPr lang="en-US"/>
              <a:t>Click to edit Master title style</a:t>
            </a:r>
          </a:p>
        </p:txBody>
      </p:sp>
      <p:sp>
        <p:nvSpPr>
          <p:cNvPr id="3" name="Content Placeholder 2"/>
          <p:cNvSpPr>
            <a:spLocks noGrp="1"/>
          </p:cNvSpPr>
          <p:nvPr>
            <p:ph idx="1"/>
          </p:nvPr>
        </p:nvSpPr>
        <p:spPr>
          <a:xfrm>
            <a:off x="685800" y="1676400"/>
            <a:ext cx="7772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3" descr="Degroote Logo">
            <a:extLst>
              <a:ext uri="{FF2B5EF4-FFF2-40B4-BE49-F238E27FC236}">
                <a16:creationId xmlns:a16="http://schemas.microsoft.com/office/drawing/2014/main" id="{9F24B7D9-3B2C-8015-D4E7-7F136ECAF5D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172200"/>
            <a:ext cx="12954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AACSB Accreditation">
            <a:hlinkClick r:id="rId3"/>
            <a:extLst>
              <a:ext uri="{FF2B5EF4-FFF2-40B4-BE49-F238E27FC236}">
                <a16:creationId xmlns:a16="http://schemas.microsoft.com/office/drawing/2014/main" id="{7BA6B967-291B-8106-0CB6-054241C9F8D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305800" y="6096000"/>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26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43450-45B6-423D-A27E-F1DE899D6058}" type="slidenum">
              <a:rPr lang="en-US"/>
              <a:pPr/>
              <a:t>‹#›</a:t>
            </a:fld>
            <a:endParaRPr lang="en-US"/>
          </a:p>
        </p:txBody>
      </p:sp>
    </p:spTree>
    <p:extLst>
      <p:ext uri="{BB962C8B-B14F-4D97-AF65-F5344CB8AC3E}">
        <p14:creationId xmlns:p14="http://schemas.microsoft.com/office/powerpoint/2010/main" val="372819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B8BB1F-CC63-4C84-ABA4-50A46D4353FF}" type="slidenum">
              <a:rPr lang="en-US"/>
              <a:pPr/>
              <a:t>‹#›</a:t>
            </a:fld>
            <a:endParaRPr lang="en-US"/>
          </a:p>
        </p:txBody>
      </p:sp>
    </p:spTree>
    <p:extLst>
      <p:ext uri="{BB962C8B-B14F-4D97-AF65-F5344CB8AC3E}">
        <p14:creationId xmlns:p14="http://schemas.microsoft.com/office/powerpoint/2010/main" val="140165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4B15321-F234-438C-A4CE-B9EC72FC582B}" type="slidenum">
              <a:rPr lang="en-US"/>
              <a:pPr/>
              <a:t>‹#›</a:t>
            </a:fld>
            <a:endParaRPr lang="en-US"/>
          </a:p>
        </p:txBody>
      </p:sp>
    </p:spTree>
    <p:extLst>
      <p:ext uri="{BB962C8B-B14F-4D97-AF65-F5344CB8AC3E}">
        <p14:creationId xmlns:p14="http://schemas.microsoft.com/office/powerpoint/2010/main" val="415113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5E32F0-6FB2-4AF0-BDF9-04027D6E35F7}" type="slidenum">
              <a:rPr lang="en-US"/>
              <a:pPr/>
              <a:t>‹#›</a:t>
            </a:fld>
            <a:endParaRPr lang="en-US"/>
          </a:p>
        </p:txBody>
      </p:sp>
    </p:spTree>
    <p:extLst>
      <p:ext uri="{BB962C8B-B14F-4D97-AF65-F5344CB8AC3E}">
        <p14:creationId xmlns:p14="http://schemas.microsoft.com/office/powerpoint/2010/main" val="229122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42C4DB-5E72-4B41-B5A0-4FC04CE3FC85}" type="slidenum">
              <a:rPr lang="en-US"/>
              <a:pPr/>
              <a:t>‹#›</a:t>
            </a:fld>
            <a:endParaRPr lang="en-US"/>
          </a:p>
        </p:txBody>
      </p:sp>
    </p:spTree>
    <p:extLst>
      <p:ext uri="{BB962C8B-B14F-4D97-AF65-F5344CB8AC3E}">
        <p14:creationId xmlns:p14="http://schemas.microsoft.com/office/powerpoint/2010/main" val="5555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E57A6-1906-4435-972E-FA9615F83ABC}" type="slidenum">
              <a:rPr lang="en-US"/>
              <a:pPr/>
              <a:t>‹#›</a:t>
            </a:fld>
            <a:endParaRPr lang="en-US"/>
          </a:p>
        </p:txBody>
      </p:sp>
    </p:spTree>
    <p:extLst>
      <p:ext uri="{BB962C8B-B14F-4D97-AF65-F5344CB8AC3E}">
        <p14:creationId xmlns:p14="http://schemas.microsoft.com/office/powerpoint/2010/main" val="259226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A4AA3B-331B-4E13-9200-4DB6DF9FC9F7}" type="slidenum">
              <a:rPr lang="en-US"/>
              <a:pPr/>
              <a:t>‹#›</a:t>
            </a:fld>
            <a:endParaRPr lang="en-US"/>
          </a:p>
        </p:txBody>
      </p:sp>
    </p:spTree>
    <p:extLst>
      <p:ext uri="{BB962C8B-B14F-4D97-AF65-F5344CB8AC3E}">
        <p14:creationId xmlns:p14="http://schemas.microsoft.com/office/powerpoint/2010/main" val="39779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42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endParaRPr lang="en-US"/>
          </a:p>
        </p:txBody>
      </p:sp>
      <p:sp>
        <p:nvSpPr>
          <p:cNvPr id="5427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a:p>
        </p:txBody>
      </p:sp>
      <p:sp>
        <p:nvSpPr>
          <p:cNvPr id="5427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mn-ea"/>
              </a:defRPr>
            </a:lvl1pPr>
          </a:lstStyle>
          <a:p>
            <a:fld id="{F0AF4669-E125-4880-B94B-8E0C177747E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3300">
          <a:solidFill>
            <a:srgbClr val="7A003C"/>
          </a:solidFill>
          <a:latin typeface="+mj-lt"/>
          <a:ea typeface="+mj-ea"/>
          <a:cs typeface="+mj-cs"/>
        </a:defRPr>
      </a:lvl1pPr>
      <a:lvl2pPr algn="ctr" rtl="0" fontAlgn="base">
        <a:spcBef>
          <a:spcPct val="0"/>
        </a:spcBef>
        <a:spcAft>
          <a:spcPct val="0"/>
        </a:spcAft>
        <a:defRPr sz="3300">
          <a:solidFill>
            <a:srgbClr val="7A003C"/>
          </a:solidFill>
          <a:latin typeface="Arial" charset="0"/>
          <a:ea typeface="Osaka" pitchFamily="1" charset="-128"/>
        </a:defRPr>
      </a:lvl2pPr>
      <a:lvl3pPr algn="ctr" rtl="0" fontAlgn="base">
        <a:spcBef>
          <a:spcPct val="0"/>
        </a:spcBef>
        <a:spcAft>
          <a:spcPct val="0"/>
        </a:spcAft>
        <a:defRPr sz="3300">
          <a:solidFill>
            <a:srgbClr val="7A003C"/>
          </a:solidFill>
          <a:latin typeface="Arial" charset="0"/>
          <a:ea typeface="Osaka" pitchFamily="1" charset="-128"/>
        </a:defRPr>
      </a:lvl3pPr>
      <a:lvl4pPr algn="ctr" rtl="0" fontAlgn="base">
        <a:spcBef>
          <a:spcPct val="0"/>
        </a:spcBef>
        <a:spcAft>
          <a:spcPct val="0"/>
        </a:spcAft>
        <a:defRPr sz="3300">
          <a:solidFill>
            <a:srgbClr val="7A003C"/>
          </a:solidFill>
          <a:latin typeface="Arial" charset="0"/>
          <a:ea typeface="Osaka" pitchFamily="1" charset="-128"/>
        </a:defRPr>
      </a:lvl4pPr>
      <a:lvl5pPr algn="ctr" rtl="0" fontAlgn="base">
        <a:spcBef>
          <a:spcPct val="0"/>
        </a:spcBef>
        <a:spcAft>
          <a:spcPct val="0"/>
        </a:spcAft>
        <a:defRPr sz="3300">
          <a:solidFill>
            <a:srgbClr val="7A003C"/>
          </a:solidFill>
          <a:latin typeface="Arial" charset="0"/>
          <a:ea typeface="Osaka" pitchFamily="1" charset="-128"/>
        </a:defRPr>
      </a:lvl5pPr>
      <a:lvl6pPr marL="457200" algn="ctr" rtl="0" fontAlgn="base">
        <a:spcBef>
          <a:spcPct val="0"/>
        </a:spcBef>
        <a:spcAft>
          <a:spcPct val="0"/>
        </a:spcAft>
        <a:defRPr sz="3300">
          <a:solidFill>
            <a:srgbClr val="7A003C"/>
          </a:solidFill>
          <a:latin typeface="Arial" charset="0"/>
          <a:ea typeface="Osaka" pitchFamily="1" charset="-128"/>
        </a:defRPr>
      </a:lvl6pPr>
      <a:lvl7pPr marL="914400" algn="ctr" rtl="0" fontAlgn="base">
        <a:spcBef>
          <a:spcPct val="0"/>
        </a:spcBef>
        <a:spcAft>
          <a:spcPct val="0"/>
        </a:spcAft>
        <a:defRPr sz="3300">
          <a:solidFill>
            <a:srgbClr val="7A003C"/>
          </a:solidFill>
          <a:latin typeface="Arial" charset="0"/>
          <a:ea typeface="Osaka" pitchFamily="1" charset="-128"/>
        </a:defRPr>
      </a:lvl7pPr>
      <a:lvl8pPr marL="1371600" algn="ctr" rtl="0" fontAlgn="base">
        <a:spcBef>
          <a:spcPct val="0"/>
        </a:spcBef>
        <a:spcAft>
          <a:spcPct val="0"/>
        </a:spcAft>
        <a:defRPr sz="3300">
          <a:solidFill>
            <a:srgbClr val="7A003C"/>
          </a:solidFill>
          <a:latin typeface="Arial" charset="0"/>
          <a:ea typeface="Osaka" pitchFamily="1" charset="-128"/>
        </a:defRPr>
      </a:lvl8pPr>
      <a:lvl9pPr marL="1828800" algn="ctr" rtl="0" fontAlgn="base">
        <a:spcBef>
          <a:spcPct val="0"/>
        </a:spcBef>
        <a:spcAft>
          <a:spcPct val="0"/>
        </a:spcAft>
        <a:defRPr sz="3300">
          <a:solidFill>
            <a:srgbClr val="7A003C"/>
          </a:solidFill>
          <a:latin typeface="Arial" charset="0"/>
          <a:ea typeface="Osaka" pitchFamily="1" charset="-128"/>
        </a:defRPr>
      </a:lvl9pPr>
    </p:titleStyle>
    <p:bodyStyle>
      <a:lvl1pPr marL="342900" indent="-342900" algn="l" rtl="0" fontAlgn="base">
        <a:spcBef>
          <a:spcPct val="20000"/>
        </a:spcBef>
        <a:spcAft>
          <a:spcPct val="0"/>
        </a:spcAft>
        <a:buClr>
          <a:srgbClr val="7A003C"/>
        </a:buClr>
        <a:buSzPct val="120000"/>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7A003C"/>
        </a:buClr>
        <a:buSzPct val="60000"/>
        <a:buFont typeface="Wingdings" pitchFamily="2" charset="2"/>
        <a:buChar char="q"/>
        <a:defRPr sz="2000">
          <a:solidFill>
            <a:schemeClr val="tx1"/>
          </a:solidFill>
          <a:latin typeface="+mn-lt"/>
          <a:ea typeface="+mn-ea"/>
        </a:defRPr>
      </a:lvl2pPr>
      <a:lvl3pPr marL="1143000" indent="-228600" algn="l" rtl="0" fontAlgn="base">
        <a:spcBef>
          <a:spcPct val="20000"/>
        </a:spcBef>
        <a:spcAft>
          <a:spcPct val="0"/>
        </a:spcAft>
        <a:buChar char="•"/>
        <a:defRPr sz="2000">
          <a:solidFill>
            <a:schemeClr val="tx1"/>
          </a:solidFill>
          <a:latin typeface="+mn-lt"/>
          <a:ea typeface="+mn-ea"/>
        </a:defRPr>
      </a:lvl3pPr>
      <a:lvl4pPr marL="1600200" indent="-228600" algn="l" rtl="0" fontAlgn="base">
        <a:spcBef>
          <a:spcPct val="20000"/>
        </a:spcBef>
        <a:spcAft>
          <a:spcPct val="0"/>
        </a:spcAft>
        <a:buFont typeface="Wingdings"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bg2"/>
        </a:buClr>
        <a:buSzPct val="50000"/>
        <a:buFont typeface="Wingdings" pitchFamily="2" charset="2"/>
        <a:buChar char="q"/>
        <a:defRPr sz="2000">
          <a:solidFill>
            <a:schemeClr val="tx1"/>
          </a:solidFill>
          <a:latin typeface="+mn-lt"/>
          <a:ea typeface="+mn-ea"/>
        </a:defRPr>
      </a:lvl5pPr>
      <a:lvl6pPr marL="2514600" indent="-228600" algn="l" rtl="0" fontAlgn="base">
        <a:spcBef>
          <a:spcPct val="20000"/>
        </a:spcBef>
        <a:spcAft>
          <a:spcPct val="0"/>
        </a:spcAft>
        <a:buClr>
          <a:schemeClr val="bg2"/>
        </a:buClr>
        <a:buSzPct val="50000"/>
        <a:buFont typeface="Wingdings" pitchFamily="2" charset="2"/>
        <a:buChar char="q"/>
        <a:defRPr sz="2000">
          <a:solidFill>
            <a:schemeClr val="tx1"/>
          </a:solidFill>
          <a:latin typeface="+mn-lt"/>
          <a:ea typeface="+mn-ea"/>
        </a:defRPr>
      </a:lvl6pPr>
      <a:lvl7pPr marL="2971800" indent="-228600" algn="l" rtl="0" fontAlgn="base">
        <a:spcBef>
          <a:spcPct val="20000"/>
        </a:spcBef>
        <a:spcAft>
          <a:spcPct val="0"/>
        </a:spcAft>
        <a:buClr>
          <a:schemeClr val="bg2"/>
        </a:buClr>
        <a:buSzPct val="50000"/>
        <a:buFont typeface="Wingdings" pitchFamily="2" charset="2"/>
        <a:buChar char="q"/>
        <a:defRPr sz="2000">
          <a:solidFill>
            <a:schemeClr val="tx1"/>
          </a:solidFill>
          <a:latin typeface="+mn-lt"/>
          <a:ea typeface="+mn-ea"/>
        </a:defRPr>
      </a:lvl7pPr>
      <a:lvl8pPr marL="3429000" indent="-228600" algn="l" rtl="0" fontAlgn="base">
        <a:spcBef>
          <a:spcPct val="20000"/>
        </a:spcBef>
        <a:spcAft>
          <a:spcPct val="0"/>
        </a:spcAft>
        <a:buClr>
          <a:schemeClr val="bg2"/>
        </a:buClr>
        <a:buSzPct val="50000"/>
        <a:buFont typeface="Wingdings" pitchFamily="2" charset="2"/>
        <a:buChar char="q"/>
        <a:defRPr sz="2000">
          <a:solidFill>
            <a:schemeClr val="tx1"/>
          </a:solidFill>
          <a:latin typeface="+mn-lt"/>
          <a:ea typeface="+mn-ea"/>
        </a:defRPr>
      </a:lvl8pPr>
      <a:lvl9pPr marL="3886200" indent="-228600" algn="l" rtl="0" fontAlgn="base">
        <a:spcBef>
          <a:spcPct val="20000"/>
        </a:spcBef>
        <a:spcAft>
          <a:spcPct val="0"/>
        </a:spcAft>
        <a:buClr>
          <a:schemeClr val="bg2"/>
        </a:buClr>
        <a:buSzPct val="50000"/>
        <a:buFont typeface="Wingdings" pitchFamily="2" charset="2"/>
        <a:buChar char="q"/>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degroote.mcmaster.ca/about/accredits.html"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hireb.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o.mcmaster.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search.mcmaster.ca/home/support-for-researchers/ethics/macrem/macrem-templat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thicsoffice@mcmaster.ca" TargetMode="External"/><Relationship Id="rId2" Type="http://schemas.openxmlformats.org/officeDocument/2006/relationships/hyperlink" Target="https://reo.mcmaster.ca/macre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re.ethics.gc.ca/eng/policy-politique/initiatives/tcps2-eptc2/Defaul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ecretariat.mcmaster.ca/app/uploads/2019/06/Research-Involving-Human-Participants.pdf"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ecretariat.mcmaster.ca/app/uploads/Research-Integrity-Policy.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thics.gc.ca/eng/policy-politique_tcps2-eptc2_2022.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tcps2core.ca/welcome"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5029200" y="0"/>
            <a:ext cx="39608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spcBef>
                <a:spcPct val="50000"/>
              </a:spcBef>
            </a:pPr>
            <a:r>
              <a:rPr lang="en-US" sz="1400">
                <a:solidFill>
                  <a:schemeClr val="bg1"/>
                </a:solidFill>
              </a:rPr>
              <a:t>The Campaign for McMaster University</a:t>
            </a:r>
          </a:p>
        </p:txBody>
      </p:sp>
      <p:sp>
        <p:nvSpPr>
          <p:cNvPr id="113669" name="Rectangle 5"/>
          <p:cNvSpPr>
            <a:spLocks noChangeArrowheads="1"/>
          </p:cNvSpPr>
          <p:nvPr/>
        </p:nvSpPr>
        <p:spPr bwMode="auto">
          <a:xfrm>
            <a:off x="1066800" y="1676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buClr>
                <a:srgbClr val="7A003C"/>
              </a:buClr>
              <a:buSzPct val="120000"/>
              <a:buFont typeface="Wingdings" pitchFamily="2" charset="2"/>
              <a:buChar char="§"/>
            </a:pPr>
            <a:endParaRPr lang="en-US" sz="2100">
              <a:solidFill>
                <a:srgbClr val="7A003C"/>
              </a:solidFill>
              <a:latin typeface="Arial" charset="0"/>
              <a:ea typeface="Osaka" pitchFamily="1" charset="-128"/>
            </a:endParaRPr>
          </a:p>
        </p:txBody>
      </p:sp>
      <p:sp>
        <p:nvSpPr>
          <p:cNvPr id="113671" name="Text Box 7"/>
          <p:cNvSpPr txBox="1">
            <a:spLocks noChangeArrowheads="1"/>
          </p:cNvSpPr>
          <p:nvPr/>
        </p:nvSpPr>
        <p:spPr bwMode="auto">
          <a:xfrm>
            <a:off x="5029200" y="152400"/>
            <a:ext cx="39608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spcBef>
                <a:spcPct val="50000"/>
              </a:spcBef>
            </a:pPr>
            <a:r>
              <a:rPr lang="en-US" sz="1400">
                <a:solidFill>
                  <a:schemeClr val="bg1"/>
                </a:solidFill>
              </a:rPr>
              <a:t>The Campaign for McMaster University</a:t>
            </a:r>
          </a:p>
        </p:txBody>
      </p:sp>
      <p:sp>
        <p:nvSpPr>
          <p:cNvPr id="113677" name="Rectangle 13"/>
          <p:cNvSpPr>
            <a:spLocks noGrp="1" noChangeArrowheads="1"/>
          </p:cNvSpPr>
          <p:nvPr>
            <p:ph type="ctrTitle"/>
          </p:nvPr>
        </p:nvSpPr>
        <p:spPr>
          <a:xfrm>
            <a:off x="685800" y="2223951"/>
            <a:ext cx="7772400" cy="2714897"/>
          </a:xfrm>
          <a:noFill/>
          <a:ln/>
        </p:spPr>
        <p:txBody>
          <a:bodyPr/>
          <a:lstStyle/>
          <a:p>
            <a:pPr>
              <a:buFont typeface="Wingdings" pitchFamily="2" charset="2"/>
              <a:buNone/>
            </a:pPr>
            <a:br>
              <a:rPr lang="en-US" sz="3600" b="1" dirty="0"/>
            </a:br>
            <a:r>
              <a:rPr lang="en-US" sz="3600" b="1" dirty="0"/>
              <a:t>RESEARCH ETHICS</a:t>
            </a:r>
            <a:br>
              <a:rPr lang="en-US" sz="3600" b="1" dirty="0"/>
            </a:br>
            <a:br>
              <a:rPr lang="en-US" sz="3600" b="1" dirty="0"/>
            </a:br>
            <a:r>
              <a:rPr lang="en-US" sz="2400" b="1" dirty="0"/>
              <a:t>Orientation Workshop for Incoming PhD Students in Business Administration</a:t>
            </a:r>
            <a:br>
              <a:rPr lang="en-US" sz="2400" b="1" dirty="0"/>
            </a:br>
            <a:br>
              <a:rPr lang="en-US" sz="2400" b="1" dirty="0"/>
            </a:br>
            <a:r>
              <a:rPr lang="en-US" sz="2400" b="1" dirty="0">
                <a:solidFill>
                  <a:schemeClr val="tx1"/>
                </a:solidFill>
              </a:rPr>
              <a:t>by</a:t>
            </a:r>
            <a:br>
              <a:rPr lang="en-US" sz="2400" b="1" dirty="0">
                <a:solidFill>
                  <a:schemeClr val="tx1"/>
                </a:solidFill>
              </a:rPr>
            </a:br>
            <a:br>
              <a:rPr lang="en-US" sz="2400" b="1" dirty="0">
                <a:solidFill>
                  <a:schemeClr val="tx1"/>
                </a:solidFill>
              </a:rPr>
            </a:br>
            <a:r>
              <a:rPr lang="en-US" sz="2400" b="1" dirty="0">
                <a:solidFill>
                  <a:schemeClr val="tx1"/>
                </a:solidFill>
              </a:rPr>
              <a:t>Dr. Brian Detlor</a:t>
            </a:r>
            <a:br>
              <a:rPr lang="en-US" sz="2400" b="1" dirty="0">
                <a:solidFill>
                  <a:schemeClr val="tx1"/>
                </a:solidFill>
              </a:rPr>
            </a:br>
            <a:br>
              <a:rPr lang="en-US" sz="2400" b="1" dirty="0">
                <a:solidFill>
                  <a:schemeClr val="tx1"/>
                </a:solidFill>
              </a:rPr>
            </a:br>
            <a:r>
              <a:rPr lang="en-US" sz="2400" b="1" dirty="0">
                <a:solidFill>
                  <a:schemeClr val="tx1"/>
                </a:solidFill>
              </a:rPr>
              <a:t>September 2024</a:t>
            </a:r>
            <a:br>
              <a:rPr lang="en-US" sz="2400" b="1" dirty="0">
                <a:solidFill>
                  <a:schemeClr val="tx1"/>
                </a:solidFill>
              </a:rPr>
            </a:br>
            <a:br>
              <a:rPr lang="en-US" sz="3600" b="1" dirty="0"/>
            </a:br>
            <a:br>
              <a:rPr lang="en-US" b="1" dirty="0"/>
            </a:br>
            <a:endParaRPr lang="en-US" sz="1500" dirty="0"/>
          </a:p>
        </p:txBody>
      </p:sp>
      <p:pic>
        <p:nvPicPr>
          <p:cNvPr id="113680" name="Picture 16" descr="Degroot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562600"/>
            <a:ext cx="27432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13685" name="Picture 21" descr="AACSB Accreditat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7650" y="5638800"/>
            <a:ext cx="971550" cy="971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Ethics Boards @ Mac</a:t>
            </a:r>
          </a:p>
        </p:txBody>
      </p:sp>
      <p:sp>
        <p:nvSpPr>
          <p:cNvPr id="3" name="Content Placeholder 2"/>
          <p:cNvSpPr>
            <a:spLocks noGrp="1"/>
          </p:cNvSpPr>
          <p:nvPr>
            <p:ph idx="1"/>
          </p:nvPr>
        </p:nvSpPr>
        <p:spPr/>
        <p:txBody>
          <a:bodyPr/>
          <a:lstStyle/>
          <a:p>
            <a:r>
              <a:rPr lang="en-CA" dirty="0" err="1">
                <a:hlinkClick r:id="rId2"/>
              </a:rPr>
              <a:t>HiREB</a:t>
            </a:r>
            <a:r>
              <a:rPr lang="en-CA" dirty="0"/>
              <a:t> – Hamilton Integrated Research Ethics Board</a:t>
            </a:r>
          </a:p>
          <a:p>
            <a:pPr lvl="1"/>
            <a:r>
              <a:rPr lang="en-CA" dirty="0"/>
              <a:t>Oversees research conducted by:</a:t>
            </a:r>
          </a:p>
          <a:p>
            <a:pPr lvl="2"/>
            <a:r>
              <a:rPr lang="en-CA" dirty="0"/>
              <a:t>Faculty, staff or students in the Faculty of Health Sciences, Hamilton Health Sciences (HHS) or Saint Joseph Healthcare Hamilton </a:t>
            </a:r>
          </a:p>
          <a:p>
            <a:pPr lvl="2"/>
            <a:r>
              <a:rPr lang="en-CA" dirty="0"/>
              <a:t>Other McMaster researchers utilizing HHS patients (including human biological materials) with their research.</a:t>
            </a:r>
          </a:p>
          <a:p>
            <a:endParaRPr lang="en-US" dirty="0"/>
          </a:p>
        </p:txBody>
      </p:sp>
    </p:spTree>
    <p:extLst>
      <p:ext uri="{BB962C8B-B14F-4D97-AF65-F5344CB8AC3E}">
        <p14:creationId xmlns:p14="http://schemas.microsoft.com/office/powerpoint/2010/main" val="10267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Ethics Boards @ Mac</a:t>
            </a:r>
          </a:p>
        </p:txBody>
      </p:sp>
      <p:sp>
        <p:nvSpPr>
          <p:cNvPr id="3" name="Content Placeholder 2"/>
          <p:cNvSpPr>
            <a:spLocks noGrp="1"/>
          </p:cNvSpPr>
          <p:nvPr>
            <p:ph idx="1"/>
          </p:nvPr>
        </p:nvSpPr>
        <p:spPr/>
        <p:txBody>
          <a:bodyPr/>
          <a:lstStyle/>
          <a:p>
            <a:r>
              <a:rPr lang="en-CA" dirty="0">
                <a:hlinkClick r:id="rId2"/>
              </a:rPr>
              <a:t>MREB</a:t>
            </a:r>
            <a:r>
              <a:rPr lang="en-CA" dirty="0"/>
              <a:t> - McMaster Research Ethics Board </a:t>
            </a:r>
          </a:p>
          <a:p>
            <a:pPr lvl="1"/>
            <a:r>
              <a:rPr lang="en-CA" dirty="0"/>
              <a:t>Oversees all other research at Mac not reviewed by the </a:t>
            </a:r>
            <a:r>
              <a:rPr lang="en-CA" dirty="0" err="1"/>
              <a:t>HiREB</a:t>
            </a:r>
            <a:r>
              <a:rPr lang="en-CA" dirty="0"/>
              <a:t> conducted by faculty, staff or students</a:t>
            </a:r>
          </a:p>
          <a:p>
            <a:pPr lvl="1"/>
            <a:r>
              <a:rPr lang="en-CA" dirty="0"/>
              <a:t>Is an arms-length body (autonomous entity) within the university</a:t>
            </a:r>
          </a:p>
          <a:p>
            <a:pPr lvl="1"/>
            <a:r>
              <a:rPr lang="en-CA" dirty="0"/>
              <a:t>Adopts a “participant” and “proportionate” perspective towards research when reviewing research protocols</a:t>
            </a:r>
          </a:p>
          <a:p>
            <a:endParaRPr lang="en-US" dirty="0"/>
          </a:p>
        </p:txBody>
      </p:sp>
    </p:spTree>
    <p:extLst>
      <p:ext uri="{BB962C8B-B14F-4D97-AF65-F5344CB8AC3E}">
        <p14:creationId xmlns:p14="http://schemas.microsoft.com/office/powerpoint/2010/main" val="3461739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1742C-03D4-91C2-9743-23E06722A443}"/>
              </a:ext>
            </a:extLst>
          </p:cNvPr>
          <p:cNvSpPr>
            <a:spLocks noGrp="1"/>
          </p:cNvSpPr>
          <p:nvPr>
            <p:ph type="title"/>
          </p:nvPr>
        </p:nvSpPr>
        <p:spPr/>
        <p:txBody>
          <a:bodyPr/>
          <a:lstStyle/>
          <a:p>
            <a:r>
              <a:rPr lang="en-CA" dirty="0"/>
              <a:t>MREB Governance</a:t>
            </a:r>
          </a:p>
        </p:txBody>
      </p:sp>
      <p:sp>
        <p:nvSpPr>
          <p:cNvPr id="3" name="Content Placeholder 2">
            <a:extLst>
              <a:ext uri="{FF2B5EF4-FFF2-40B4-BE49-F238E27FC236}">
                <a16:creationId xmlns:a16="http://schemas.microsoft.com/office/drawing/2014/main" id="{D70F1B6C-F456-F83F-FBDA-91C93A45A076}"/>
              </a:ext>
            </a:extLst>
          </p:cNvPr>
          <p:cNvSpPr>
            <a:spLocks noGrp="1"/>
          </p:cNvSpPr>
          <p:nvPr>
            <p:ph idx="1"/>
          </p:nvPr>
        </p:nvSpPr>
        <p:spPr>
          <a:xfrm>
            <a:off x="685800" y="1676400"/>
            <a:ext cx="7772400" cy="4495800"/>
          </a:xfrm>
        </p:spPr>
        <p:txBody>
          <a:bodyPr/>
          <a:lstStyle/>
          <a:p>
            <a:pPr marL="355600" indent="-342900">
              <a:lnSpc>
                <a:spcPct val="100000"/>
              </a:lnSpc>
              <a:buClr>
                <a:srgbClr val="990033"/>
              </a:buClr>
              <a:buFont typeface="Arial"/>
              <a:buChar char="•"/>
              <a:tabLst>
                <a:tab pos="355600" algn="l"/>
              </a:tabLst>
            </a:pPr>
            <a:r>
              <a:rPr lang="en-CA" sz="2200" b="1" spc="-25" dirty="0">
                <a:latin typeface="Arial"/>
                <a:cs typeface="Arial"/>
              </a:rPr>
              <a:t>Chair</a:t>
            </a:r>
            <a:r>
              <a:rPr lang="en-CA" sz="2200" b="1" spc="10" dirty="0">
                <a:latin typeface="Arial"/>
                <a:cs typeface="Arial"/>
              </a:rPr>
              <a:t> </a:t>
            </a:r>
            <a:r>
              <a:rPr lang="en-CA" sz="2200" i="1" spc="-15" dirty="0">
                <a:latin typeface="Arial"/>
                <a:cs typeface="Arial"/>
              </a:rPr>
              <a:t>–</a:t>
            </a:r>
            <a:r>
              <a:rPr lang="en-CA" sz="2200" i="1" dirty="0">
                <a:latin typeface="Arial"/>
                <a:cs typeface="Arial"/>
              </a:rPr>
              <a:t> </a:t>
            </a:r>
            <a:r>
              <a:rPr lang="en-CA" sz="2200" i="1" spc="-15" dirty="0">
                <a:latin typeface="Arial"/>
                <a:cs typeface="Arial"/>
              </a:rPr>
              <a:t>Tara</a:t>
            </a:r>
            <a:r>
              <a:rPr lang="en-CA" sz="2200" i="1" spc="10" dirty="0">
                <a:latin typeface="Arial"/>
                <a:cs typeface="Arial"/>
              </a:rPr>
              <a:t> </a:t>
            </a:r>
            <a:r>
              <a:rPr lang="en-CA" sz="2200" i="1" spc="-15" dirty="0">
                <a:latin typeface="Arial"/>
                <a:cs typeface="Arial"/>
              </a:rPr>
              <a:t>La</a:t>
            </a:r>
            <a:r>
              <a:rPr lang="en-CA" sz="2200" i="1" dirty="0">
                <a:latin typeface="Arial"/>
                <a:cs typeface="Arial"/>
              </a:rPr>
              <a:t> </a:t>
            </a:r>
            <a:r>
              <a:rPr lang="en-CA" sz="2200" i="1" spc="-25" dirty="0">
                <a:latin typeface="Arial"/>
                <a:cs typeface="Arial"/>
              </a:rPr>
              <a:t>R</a:t>
            </a:r>
            <a:r>
              <a:rPr lang="en-CA" sz="2200" i="1" spc="-15" dirty="0">
                <a:latin typeface="Arial"/>
                <a:cs typeface="Arial"/>
              </a:rPr>
              <a:t>o</a:t>
            </a:r>
            <a:r>
              <a:rPr lang="en-CA" sz="2200" i="1" spc="-10" dirty="0">
                <a:latin typeface="Arial"/>
                <a:cs typeface="Arial"/>
              </a:rPr>
              <a:t>s</a:t>
            </a:r>
            <a:r>
              <a:rPr lang="en-CA" sz="2200" i="1" spc="-15" dirty="0">
                <a:latin typeface="Arial"/>
                <a:cs typeface="Arial"/>
              </a:rPr>
              <a:t>e</a:t>
            </a:r>
            <a:r>
              <a:rPr lang="en-CA" sz="2200" i="1" dirty="0">
                <a:latin typeface="Arial"/>
                <a:cs typeface="Arial"/>
              </a:rPr>
              <a:t> </a:t>
            </a:r>
            <a:r>
              <a:rPr lang="en-CA" sz="2200" spc="-10" dirty="0">
                <a:latin typeface="Arial"/>
                <a:cs typeface="Arial"/>
              </a:rPr>
              <a:t>(</a:t>
            </a:r>
            <a:r>
              <a:rPr lang="en-CA" sz="2200" spc="-20" dirty="0">
                <a:latin typeface="Arial"/>
                <a:cs typeface="Arial"/>
              </a:rPr>
              <a:t>S</a:t>
            </a:r>
            <a:r>
              <a:rPr lang="en-CA" sz="2200" spc="-15" dirty="0">
                <a:latin typeface="Arial"/>
                <a:cs typeface="Arial"/>
              </a:rPr>
              <a:t>o</a:t>
            </a:r>
            <a:r>
              <a:rPr lang="en-CA" sz="2200" spc="-10" dirty="0">
                <a:latin typeface="Arial"/>
                <a:cs typeface="Arial"/>
              </a:rPr>
              <a:t>cial</a:t>
            </a:r>
            <a:r>
              <a:rPr lang="en-CA" sz="2200" spc="5" dirty="0">
                <a:latin typeface="Arial"/>
                <a:cs typeface="Arial"/>
              </a:rPr>
              <a:t> </a:t>
            </a:r>
            <a:r>
              <a:rPr lang="en-CA" sz="2200" spc="-15" dirty="0">
                <a:latin typeface="Arial"/>
                <a:cs typeface="Arial"/>
              </a:rPr>
              <a:t>Wor</a:t>
            </a:r>
            <a:r>
              <a:rPr lang="en-CA" sz="2200" spc="-10" dirty="0">
                <a:latin typeface="Arial"/>
                <a:cs typeface="Arial"/>
              </a:rPr>
              <a:t>k)</a:t>
            </a:r>
            <a:endParaRPr lang="en-CA" sz="2200" dirty="0">
              <a:latin typeface="Arial"/>
              <a:cs typeface="Arial"/>
            </a:endParaRPr>
          </a:p>
          <a:p>
            <a:pPr marL="355600" indent="-342900">
              <a:lnSpc>
                <a:spcPct val="100000"/>
              </a:lnSpc>
              <a:spcBef>
                <a:spcPts val="525"/>
              </a:spcBef>
              <a:buClr>
                <a:srgbClr val="990033"/>
              </a:buClr>
              <a:buFont typeface="Arial"/>
              <a:buChar char="•"/>
              <a:tabLst>
                <a:tab pos="355600" algn="l"/>
              </a:tabLst>
            </a:pPr>
            <a:r>
              <a:rPr lang="en-CA" sz="2200" b="1" spc="-20" dirty="0">
                <a:latin typeface="Arial"/>
                <a:cs typeface="Arial"/>
              </a:rPr>
              <a:t>V</a:t>
            </a:r>
            <a:r>
              <a:rPr lang="en-CA" sz="2200" b="1" spc="-10" dirty="0">
                <a:latin typeface="Arial"/>
                <a:cs typeface="Arial"/>
              </a:rPr>
              <a:t>ice-</a:t>
            </a:r>
            <a:r>
              <a:rPr lang="en-CA" sz="2200" b="1" spc="-25" dirty="0">
                <a:latin typeface="Arial"/>
                <a:cs typeface="Arial"/>
              </a:rPr>
              <a:t>C</a:t>
            </a:r>
            <a:r>
              <a:rPr lang="en-CA" sz="2200" b="1" spc="-10" dirty="0">
                <a:latin typeface="Arial"/>
                <a:cs typeface="Arial"/>
              </a:rPr>
              <a:t>hairs</a:t>
            </a:r>
            <a:r>
              <a:rPr lang="en-CA" sz="2200" b="1" spc="10" dirty="0">
                <a:latin typeface="Arial"/>
                <a:cs typeface="Arial"/>
              </a:rPr>
              <a:t> </a:t>
            </a:r>
            <a:r>
              <a:rPr lang="en-CA" sz="2200" spc="-15" dirty="0">
                <a:latin typeface="Arial"/>
                <a:cs typeface="Arial"/>
              </a:rPr>
              <a:t>–</a:t>
            </a:r>
            <a:r>
              <a:rPr lang="en-CA" sz="2200" dirty="0">
                <a:latin typeface="Arial"/>
                <a:cs typeface="Arial"/>
              </a:rPr>
              <a:t> </a:t>
            </a:r>
            <a:r>
              <a:rPr lang="en-CA" sz="2200" i="1" spc="-20" dirty="0">
                <a:latin typeface="Arial"/>
                <a:cs typeface="Arial"/>
              </a:rPr>
              <a:t>David </a:t>
            </a:r>
            <a:r>
              <a:rPr lang="en-US" sz="2200" i="1" spc="-20" dirty="0">
                <a:latin typeface="Arial"/>
                <a:cs typeface="Arial"/>
              </a:rPr>
              <a:t>Ogborn </a:t>
            </a:r>
            <a:r>
              <a:rPr lang="en-US" sz="2200" spc="-20" dirty="0">
                <a:latin typeface="Arial"/>
                <a:cs typeface="Arial"/>
              </a:rPr>
              <a:t>(Communications Studies &amp; Media Arts</a:t>
            </a:r>
            <a:r>
              <a:rPr lang="en-CA" sz="2200" spc="-20" dirty="0">
                <a:latin typeface="Arial"/>
                <a:cs typeface="Arial"/>
              </a:rPr>
              <a:t>)</a:t>
            </a:r>
            <a:r>
              <a:rPr lang="en-CA" sz="2200" spc="-10" dirty="0">
                <a:latin typeface="Arial"/>
                <a:cs typeface="Arial"/>
              </a:rPr>
              <a:t> </a:t>
            </a:r>
            <a:r>
              <a:rPr lang="en-CA" sz="2200" i="1" spc="-10" dirty="0">
                <a:latin typeface="Arial"/>
                <a:cs typeface="Arial"/>
              </a:rPr>
              <a:t>&amp; </a:t>
            </a:r>
            <a:r>
              <a:rPr lang="en-CA" sz="2200" i="1" spc="-25" dirty="0">
                <a:latin typeface="Arial"/>
                <a:cs typeface="Arial"/>
              </a:rPr>
              <a:t>N</a:t>
            </a:r>
            <a:r>
              <a:rPr lang="en-CA" sz="2200" i="1" spc="-5" dirty="0">
                <a:latin typeface="Arial"/>
                <a:cs typeface="Arial"/>
              </a:rPr>
              <a:t>i</a:t>
            </a:r>
            <a:r>
              <a:rPr lang="en-CA" sz="2200" i="1" spc="-10" dirty="0">
                <a:latin typeface="Arial"/>
                <a:cs typeface="Arial"/>
              </a:rPr>
              <a:t>k</a:t>
            </a:r>
            <a:r>
              <a:rPr lang="en-CA" sz="2200" i="1" spc="-15" dirty="0">
                <a:latin typeface="Arial"/>
                <a:cs typeface="Arial"/>
              </a:rPr>
              <a:t>o</a:t>
            </a:r>
            <a:r>
              <a:rPr lang="en-CA" sz="2200" i="1" dirty="0">
                <a:latin typeface="Arial"/>
                <a:cs typeface="Arial"/>
              </a:rPr>
              <a:t> </a:t>
            </a:r>
            <a:r>
              <a:rPr lang="en-CA" sz="2200" i="1" spc="-20" dirty="0">
                <a:latin typeface="Arial"/>
                <a:cs typeface="Arial"/>
              </a:rPr>
              <a:t>Y</a:t>
            </a:r>
            <a:r>
              <a:rPr lang="en-CA" sz="2200" i="1" spc="-15" dirty="0">
                <a:latin typeface="Arial"/>
                <a:cs typeface="Arial"/>
              </a:rPr>
              <a:t>ianna</a:t>
            </a:r>
            <a:r>
              <a:rPr lang="en-CA" sz="2200" i="1" spc="-10" dirty="0">
                <a:latin typeface="Arial"/>
                <a:cs typeface="Arial"/>
              </a:rPr>
              <a:t>koulias </a:t>
            </a:r>
            <a:r>
              <a:rPr lang="en-CA" sz="2200" spc="-10" dirty="0">
                <a:latin typeface="Arial"/>
                <a:cs typeface="Arial"/>
              </a:rPr>
              <a:t>(</a:t>
            </a:r>
            <a:r>
              <a:rPr lang="en-CA" sz="2200" spc="-20" dirty="0">
                <a:latin typeface="Arial"/>
                <a:cs typeface="Arial"/>
              </a:rPr>
              <a:t>Geography &amp; Earth Sciences)</a:t>
            </a:r>
            <a:endParaRPr lang="en-CA" sz="2200" dirty="0">
              <a:latin typeface="Arial"/>
              <a:cs typeface="Arial"/>
            </a:endParaRPr>
          </a:p>
          <a:p>
            <a:pPr marL="355600" indent="-342900">
              <a:lnSpc>
                <a:spcPct val="100000"/>
              </a:lnSpc>
              <a:spcBef>
                <a:spcPts val="525"/>
              </a:spcBef>
              <a:buClr>
                <a:srgbClr val="990033"/>
              </a:buClr>
              <a:buFont typeface="Arial"/>
              <a:buChar char="•"/>
              <a:tabLst>
                <a:tab pos="355600" algn="l"/>
              </a:tabLst>
            </a:pPr>
            <a:r>
              <a:rPr lang="en-CA" sz="2200" b="1" spc="-25" dirty="0">
                <a:latin typeface="Arial"/>
                <a:cs typeface="Arial"/>
              </a:rPr>
              <a:t>A</a:t>
            </a:r>
            <a:r>
              <a:rPr lang="en-CA" sz="2200" b="1" spc="-15" dirty="0">
                <a:latin typeface="Arial"/>
                <a:cs typeface="Arial"/>
              </a:rPr>
              <a:t>dministr</a:t>
            </a:r>
            <a:r>
              <a:rPr lang="en-CA" sz="2200" b="1" spc="-10" dirty="0">
                <a:latin typeface="Arial"/>
                <a:cs typeface="Arial"/>
              </a:rPr>
              <a:t>ative</a:t>
            </a:r>
            <a:r>
              <a:rPr lang="en-CA" sz="2200" b="1" spc="25" dirty="0">
                <a:latin typeface="Arial"/>
                <a:cs typeface="Arial"/>
              </a:rPr>
              <a:t> </a:t>
            </a:r>
            <a:r>
              <a:rPr lang="en-CA" sz="2200" b="1" spc="-20" dirty="0">
                <a:latin typeface="Arial"/>
                <a:cs typeface="Arial"/>
              </a:rPr>
              <a:t>S</a:t>
            </a:r>
            <a:r>
              <a:rPr lang="en-CA" sz="2200" b="1" spc="-15" dirty="0">
                <a:latin typeface="Arial"/>
                <a:cs typeface="Arial"/>
              </a:rPr>
              <a:t>uppor</a:t>
            </a:r>
            <a:r>
              <a:rPr lang="en-CA" sz="2200" b="1" spc="-10" dirty="0">
                <a:latin typeface="Arial"/>
                <a:cs typeface="Arial"/>
              </a:rPr>
              <a:t>t</a:t>
            </a:r>
            <a:endParaRPr lang="en-CA" sz="2200" dirty="0">
              <a:latin typeface="Arial"/>
              <a:cs typeface="Arial"/>
            </a:endParaRPr>
          </a:p>
          <a:p>
            <a:pPr marL="756285" lvl="1" indent="-286385">
              <a:lnSpc>
                <a:spcPct val="100000"/>
              </a:lnSpc>
              <a:spcBef>
                <a:spcPts val="525"/>
              </a:spcBef>
              <a:buClr>
                <a:srgbClr val="990033"/>
              </a:buClr>
              <a:buFont typeface="Wingdings"/>
              <a:buChar char=""/>
              <a:tabLst>
                <a:tab pos="756920" algn="l"/>
              </a:tabLst>
            </a:pPr>
            <a:r>
              <a:rPr lang="en-CA" sz="2200" i="1" spc="-25" dirty="0">
                <a:latin typeface="Arial"/>
                <a:cs typeface="Arial"/>
              </a:rPr>
              <a:t>N</a:t>
            </a:r>
            <a:r>
              <a:rPr lang="en-CA" sz="2200" i="1" spc="-5" dirty="0">
                <a:latin typeface="Arial"/>
                <a:cs typeface="Arial"/>
              </a:rPr>
              <a:t>i</a:t>
            </a:r>
            <a:r>
              <a:rPr lang="en-CA" sz="2200" i="1" spc="-10" dirty="0">
                <a:latin typeface="Arial"/>
                <a:cs typeface="Arial"/>
              </a:rPr>
              <a:t>ck </a:t>
            </a:r>
            <a:r>
              <a:rPr lang="en-CA" sz="2200" i="1" spc="-25" dirty="0">
                <a:latin typeface="Arial"/>
                <a:cs typeface="Arial"/>
              </a:rPr>
              <a:t>C</a:t>
            </a:r>
            <a:r>
              <a:rPr lang="en-CA" sz="2200" i="1" spc="-10" dirty="0">
                <a:latin typeface="Arial"/>
                <a:cs typeface="Arial"/>
              </a:rPr>
              <a:t>aric</a:t>
            </a:r>
            <a:r>
              <a:rPr lang="en-CA" sz="2200" spc="15" dirty="0">
                <a:latin typeface="Arial"/>
                <a:cs typeface="Arial"/>
              </a:rPr>
              <a:t> </a:t>
            </a:r>
            <a:r>
              <a:rPr lang="en-CA" sz="2200" spc="-10" dirty="0">
                <a:latin typeface="Arial"/>
                <a:cs typeface="Arial"/>
              </a:rPr>
              <a:t>(</a:t>
            </a:r>
            <a:r>
              <a:rPr lang="en-CA" sz="2200" spc="-20" dirty="0">
                <a:latin typeface="Arial"/>
                <a:cs typeface="Arial"/>
              </a:rPr>
              <a:t>Assistant Director</a:t>
            </a:r>
            <a:r>
              <a:rPr lang="en-CA" sz="2200" dirty="0">
                <a:latin typeface="Arial"/>
                <a:cs typeface="Arial"/>
              </a:rPr>
              <a:t> </a:t>
            </a:r>
            <a:r>
              <a:rPr lang="en-CA" sz="2200" spc="-15" dirty="0">
                <a:latin typeface="Arial"/>
                <a:cs typeface="Arial"/>
              </a:rPr>
              <a:t>–</a:t>
            </a:r>
            <a:r>
              <a:rPr lang="en-CA" sz="2200" dirty="0">
                <a:latin typeface="Arial"/>
                <a:cs typeface="Arial"/>
              </a:rPr>
              <a:t> </a:t>
            </a:r>
            <a:r>
              <a:rPr lang="en-CA" sz="2200" spc="-25" dirty="0">
                <a:latin typeface="Arial"/>
                <a:cs typeface="Arial"/>
              </a:rPr>
              <a:t>R</a:t>
            </a:r>
            <a:r>
              <a:rPr lang="en-CA" sz="2200" spc="-15" dirty="0">
                <a:latin typeface="Arial"/>
                <a:cs typeface="Arial"/>
              </a:rPr>
              <a:t>e</a:t>
            </a:r>
            <a:r>
              <a:rPr lang="en-CA" sz="2200" spc="-10" dirty="0">
                <a:latin typeface="Arial"/>
                <a:cs typeface="Arial"/>
              </a:rPr>
              <a:t>s</a:t>
            </a:r>
            <a:r>
              <a:rPr lang="en-CA" sz="2200" spc="-15" dirty="0">
                <a:latin typeface="Arial"/>
                <a:cs typeface="Arial"/>
              </a:rPr>
              <a:t>ear</a:t>
            </a:r>
            <a:r>
              <a:rPr lang="en-CA" sz="2200" spc="-10" dirty="0">
                <a:latin typeface="Arial"/>
                <a:cs typeface="Arial"/>
              </a:rPr>
              <a:t>c</a:t>
            </a:r>
            <a:r>
              <a:rPr lang="en-CA" sz="2200" spc="-15" dirty="0">
                <a:latin typeface="Arial"/>
                <a:cs typeface="Arial"/>
              </a:rPr>
              <a:t>h</a:t>
            </a:r>
            <a:r>
              <a:rPr lang="en-CA" sz="2200" spc="10" dirty="0">
                <a:latin typeface="Arial"/>
                <a:cs typeface="Arial"/>
              </a:rPr>
              <a:t> </a:t>
            </a:r>
            <a:r>
              <a:rPr lang="en-CA" sz="2200" spc="-20" dirty="0">
                <a:latin typeface="Arial"/>
                <a:cs typeface="Arial"/>
              </a:rPr>
              <a:t>E</a:t>
            </a:r>
            <a:r>
              <a:rPr lang="en-CA" sz="2200" spc="-10" dirty="0">
                <a:latin typeface="Arial"/>
                <a:cs typeface="Arial"/>
              </a:rPr>
              <a:t>thics)</a:t>
            </a:r>
            <a:endParaRPr lang="en-CA" sz="2200" dirty="0">
              <a:latin typeface="Arial"/>
              <a:cs typeface="Arial"/>
            </a:endParaRPr>
          </a:p>
          <a:p>
            <a:pPr marL="756285" lvl="1" indent="-286385">
              <a:lnSpc>
                <a:spcPct val="100000"/>
              </a:lnSpc>
              <a:spcBef>
                <a:spcPts val="525"/>
              </a:spcBef>
              <a:buClr>
                <a:srgbClr val="990033"/>
              </a:buClr>
              <a:buFont typeface="Wingdings"/>
              <a:buChar char=""/>
              <a:tabLst>
                <a:tab pos="756920" algn="l"/>
              </a:tabLst>
            </a:pPr>
            <a:r>
              <a:rPr lang="en-CA" sz="2200" i="1" spc="-20" dirty="0">
                <a:latin typeface="Arial"/>
                <a:cs typeface="Arial"/>
              </a:rPr>
              <a:t>K</a:t>
            </a:r>
            <a:r>
              <a:rPr lang="en-CA" sz="2200" i="1" spc="-15" dirty="0">
                <a:latin typeface="Arial"/>
                <a:cs typeface="Arial"/>
              </a:rPr>
              <a:t>aren</a:t>
            </a:r>
            <a:r>
              <a:rPr lang="en-CA" sz="2200" i="1" spc="10" dirty="0">
                <a:latin typeface="Arial"/>
                <a:cs typeface="Arial"/>
              </a:rPr>
              <a:t> </a:t>
            </a:r>
            <a:r>
              <a:rPr lang="en-CA" sz="2200" i="1" spc="-25" dirty="0">
                <a:latin typeface="Arial"/>
                <a:cs typeface="Arial"/>
              </a:rPr>
              <a:t>H</a:t>
            </a:r>
            <a:r>
              <a:rPr lang="en-CA" sz="2200" i="1" spc="-15" dirty="0">
                <a:latin typeface="Arial"/>
                <a:cs typeface="Arial"/>
              </a:rPr>
              <a:t>ender</a:t>
            </a:r>
            <a:r>
              <a:rPr lang="en-CA" sz="2200" i="1" spc="-10" dirty="0">
                <a:latin typeface="Arial"/>
                <a:cs typeface="Arial"/>
              </a:rPr>
              <a:t>s</a:t>
            </a:r>
            <a:r>
              <a:rPr lang="en-CA" sz="2200" i="1" spc="-15" dirty="0">
                <a:latin typeface="Arial"/>
                <a:cs typeface="Arial"/>
              </a:rPr>
              <a:t>on</a:t>
            </a:r>
            <a:r>
              <a:rPr lang="en-CA" sz="2200" spc="10" dirty="0">
                <a:latin typeface="Arial"/>
                <a:cs typeface="Arial"/>
              </a:rPr>
              <a:t> </a:t>
            </a:r>
            <a:r>
              <a:rPr lang="en-CA" sz="2200" spc="-10" dirty="0">
                <a:latin typeface="Arial"/>
                <a:cs typeface="Arial"/>
              </a:rPr>
              <a:t>(</a:t>
            </a:r>
            <a:r>
              <a:rPr lang="en-CA" sz="2200" spc="-25" dirty="0">
                <a:latin typeface="Arial"/>
                <a:cs typeface="Arial"/>
              </a:rPr>
              <a:t>R</a:t>
            </a:r>
            <a:r>
              <a:rPr lang="en-CA" sz="2200" spc="-15" dirty="0">
                <a:latin typeface="Arial"/>
                <a:cs typeface="Arial"/>
              </a:rPr>
              <a:t>e</a:t>
            </a:r>
            <a:r>
              <a:rPr lang="en-CA" sz="2200" spc="-10" dirty="0">
                <a:latin typeface="Arial"/>
                <a:cs typeface="Arial"/>
              </a:rPr>
              <a:t>s</a:t>
            </a:r>
            <a:r>
              <a:rPr lang="en-CA" sz="2200" spc="-15" dirty="0">
                <a:latin typeface="Arial"/>
                <a:cs typeface="Arial"/>
              </a:rPr>
              <a:t>ear</a:t>
            </a:r>
            <a:r>
              <a:rPr lang="en-CA" sz="2200" spc="-10" dirty="0">
                <a:latin typeface="Arial"/>
                <a:cs typeface="Arial"/>
              </a:rPr>
              <a:t>c</a:t>
            </a:r>
            <a:r>
              <a:rPr lang="en-CA" sz="2200" spc="-15" dirty="0">
                <a:latin typeface="Arial"/>
                <a:cs typeface="Arial"/>
              </a:rPr>
              <a:t>h</a:t>
            </a:r>
            <a:r>
              <a:rPr lang="en-CA" sz="2200" spc="10" dirty="0">
                <a:latin typeface="Arial"/>
                <a:cs typeface="Arial"/>
              </a:rPr>
              <a:t> </a:t>
            </a:r>
            <a:r>
              <a:rPr lang="en-CA" sz="2200" spc="-20" dirty="0">
                <a:latin typeface="Arial"/>
                <a:cs typeface="Arial"/>
              </a:rPr>
              <a:t>E</a:t>
            </a:r>
            <a:r>
              <a:rPr lang="en-CA" sz="2200" spc="-10" dirty="0">
                <a:latin typeface="Arial"/>
                <a:cs typeface="Arial"/>
              </a:rPr>
              <a:t>thic</a:t>
            </a:r>
            <a:r>
              <a:rPr lang="en-CA" sz="2200" spc="-15" dirty="0">
                <a:latin typeface="Arial"/>
                <a:cs typeface="Arial"/>
              </a:rPr>
              <a:t>s</a:t>
            </a:r>
            <a:r>
              <a:rPr lang="en-CA" sz="2200" spc="-10" dirty="0">
                <a:latin typeface="Arial"/>
                <a:cs typeface="Arial"/>
              </a:rPr>
              <a:t> </a:t>
            </a:r>
            <a:r>
              <a:rPr lang="en-CA" sz="2200" spc="-25" dirty="0">
                <a:latin typeface="Arial"/>
                <a:cs typeface="Arial"/>
              </a:rPr>
              <a:t>O</a:t>
            </a:r>
            <a:r>
              <a:rPr lang="en-CA" sz="2200" spc="-10" dirty="0">
                <a:latin typeface="Arial"/>
                <a:cs typeface="Arial"/>
              </a:rPr>
              <a:t>fficer)</a:t>
            </a:r>
            <a:endParaRPr lang="en-CA" sz="2200" dirty="0">
              <a:latin typeface="Arial"/>
              <a:cs typeface="Arial"/>
            </a:endParaRPr>
          </a:p>
          <a:p>
            <a:pPr marL="756285" lvl="1" indent="-286385">
              <a:lnSpc>
                <a:spcPct val="100000"/>
              </a:lnSpc>
              <a:spcBef>
                <a:spcPts val="525"/>
              </a:spcBef>
              <a:buClr>
                <a:srgbClr val="990033"/>
              </a:buClr>
              <a:buFont typeface="Wingdings"/>
              <a:buChar char=""/>
              <a:tabLst>
                <a:tab pos="756920" algn="l"/>
              </a:tabLst>
            </a:pPr>
            <a:r>
              <a:rPr lang="en-CA" sz="2200" i="1" spc="-10" dirty="0">
                <a:latin typeface="Arial"/>
                <a:cs typeface="Arial"/>
              </a:rPr>
              <a:t>Lis</a:t>
            </a:r>
            <a:r>
              <a:rPr lang="en-CA" sz="2200" i="1" spc="-15" dirty="0">
                <a:latin typeface="Arial"/>
                <a:cs typeface="Arial"/>
              </a:rPr>
              <a:t>ungu</a:t>
            </a:r>
            <a:r>
              <a:rPr lang="en-CA" sz="2200" i="1" dirty="0">
                <a:latin typeface="Arial"/>
                <a:cs typeface="Arial"/>
              </a:rPr>
              <a:t> </a:t>
            </a:r>
            <a:r>
              <a:rPr lang="en-CA" sz="2200" i="1" spc="-25" dirty="0">
                <a:latin typeface="Arial"/>
                <a:cs typeface="Arial"/>
              </a:rPr>
              <a:t>C</a:t>
            </a:r>
            <a:r>
              <a:rPr lang="en-CA" sz="2200" i="1" spc="-10" dirty="0">
                <a:latin typeface="Arial"/>
                <a:cs typeface="Arial"/>
              </a:rPr>
              <a:t>hiez</a:t>
            </a:r>
            <a:r>
              <a:rPr lang="en-CA" sz="2200" i="1" spc="-15" dirty="0">
                <a:latin typeface="Arial"/>
                <a:cs typeface="Arial"/>
              </a:rPr>
              <a:t>a</a:t>
            </a:r>
            <a:r>
              <a:rPr lang="en-CA" sz="2200" dirty="0">
                <a:latin typeface="Arial"/>
                <a:cs typeface="Arial"/>
              </a:rPr>
              <a:t> </a:t>
            </a:r>
            <a:r>
              <a:rPr lang="en-CA" sz="2200" spc="-10" dirty="0">
                <a:latin typeface="Arial"/>
                <a:cs typeface="Arial"/>
              </a:rPr>
              <a:t>(</a:t>
            </a:r>
            <a:r>
              <a:rPr lang="en-CA" sz="2200" spc="-25" dirty="0">
                <a:latin typeface="Arial"/>
                <a:cs typeface="Arial"/>
              </a:rPr>
              <a:t>R</a:t>
            </a:r>
            <a:r>
              <a:rPr lang="en-CA" sz="2200" spc="-15" dirty="0">
                <a:latin typeface="Arial"/>
                <a:cs typeface="Arial"/>
              </a:rPr>
              <a:t>e</a:t>
            </a:r>
            <a:r>
              <a:rPr lang="en-CA" sz="2200" spc="-10" dirty="0">
                <a:latin typeface="Arial"/>
                <a:cs typeface="Arial"/>
              </a:rPr>
              <a:t>s</a:t>
            </a:r>
            <a:r>
              <a:rPr lang="en-CA" sz="2200" spc="-15" dirty="0">
                <a:latin typeface="Arial"/>
                <a:cs typeface="Arial"/>
              </a:rPr>
              <a:t>ear</a:t>
            </a:r>
            <a:r>
              <a:rPr lang="en-CA" sz="2200" spc="-10" dirty="0">
                <a:latin typeface="Arial"/>
                <a:cs typeface="Arial"/>
              </a:rPr>
              <a:t>c</a:t>
            </a:r>
            <a:r>
              <a:rPr lang="en-CA" sz="2200" spc="-15" dirty="0">
                <a:latin typeface="Arial"/>
                <a:cs typeface="Arial"/>
              </a:rPr>
              <a:t>h</a:t>
            </a:r>
            <a:r>
              <a:rPr lang="en-CA" sz="2200" spc="10" dirty="0">
                <a:latin typeface="Arial"/>
                <a:cs typeface="Arial"/>
              </a:rPr>
              <a:t> </a:t>
            </a:r>
            <a:r>
              <a:rPr lang="en-CA" sz="2200" spc="-20" dirty="0">
                <a:latin typeface="Arial"/>
                <a:cs typeface="Arial"/>
              </a:rPr>
              <a:t>E</a:t>
            </a:r>
            <a:r>
              <a:rPr lang="en-CA" sz="2200" spc="-10" dirty="0">
                <a:latin typeface="Arial"/>
                <a:cs typeface="Arial"/>
              </a:rPr>
              <a:t>thic</a:t>
            </a:r>
            <a:r>
              <a:rPr lang="en-CA" sz="2200" spc="-15" dirty="0">
                <a:latin typeface="Arial"/>
                <a:cs typeface="Arial"/>
              </a:rPr>
              <a:t>s</a:t>
            </a:r>
            <a:r>
              <a:rPr lang="en-CA" sz="2200" spc="-10" dirty="0">
                <a:latin typeface="Arial"/>
                <a:cs typeface="Arial"/>
              </a:rPr>
              <a:t> </a:t>
            </a:r>
            <a:r>
              <a:rPr lang="en-CA" sz="2200" spc="-20" dirty="0">
                <a:latin typeface="Arial"/>
                <a:cs typeface="Arial"/>
              </a:rPr>
              <a:t>A</a:t>
            </a:r>
            <a:r>
              <a:rPr lang="en-CA" sz="2200" spc="-15" dirty="0">
                <a:latin typeface="Arial"/>
                <a:cs typeface="Arial"/>
              </a:rPr>
              <a:t>d</a:t>
            </a:r>
            <a:r>
              <a:rPr lang="en-CA" sz="2200" spc="-25" dirty="0">
                <a:latin typeface="Arial"/>
                <a:cs typeface="Arial"/>
              </a:rPr>
              <a:t>v</a:t>
            </a:r>
            <a:r>
              <a:rPr lang="en-CA" sz="2200" spc="-5" dirty="0">
                <a:latin typeface="Arial"/>
                <a:cs typeface="Arial"/>
              </a:rPr>
              <a:t>i</a:t>
            </a:r>
            <a:r>
              <a:rPr lang="en-CA" sz="2200" spc="-10" dirty="0">
                <a:latin typeface="Arial"/>
                <a:cs typeface="Arial"/>
              </a:rPr>
              <a:t>sor)</a:t>
            </a:r>
            <a:endParaRPr lang="en-CA" sz="2200" dirty="0">
              <a:latin typeface="Arial"/>
              <a:cs typeface="Arial"/>
            </a:endParaRPr>
          </a:p>
          <a:p>
            <a:pPr marL="756285" lvl="1" indent="-286385">
              <a:lnSpc>
                <a:spcPct val="100000"/>
              </a:lnSpc>
              <a:spcBef>
                <a:spcPts val="525"/>
              </a:spcBef>
              <a:buClr>
                <a:srgbClr val="990033"/>
              </a:buClr>
              <a:buFont typeface="Wingdings"/>
              <a:buChar char=""/>
              <a:tabLst>
                <a:tab pos="756920" algn="l"/>
              </a:tabLst>
            </a:pPr>
            <a:r>
              <a:rPr lang="en-CA" sz="2200" i="1" spc="-25" dirty="0">
                <a:latin typeface="Arial"/>
                <a:cs typeface="Arial"/>
              </a:rPr>
              <a:t>N</a:t>
            </a:r>
            <a:r>
              <a:rPr lang="en-CA" sz="2200" i="1" spc="-5" dirty="0">
                <a:latin typeface="Arial"/>
                <a:cs typeface="Arial"/>
              </a:rPr>
              <a:t>i</a:t>
            </a:r>
            <a:r>
              <a:rPr lang="en-CA" sz="2200" i="1" spc="-10" dirty="0">
                <a:latin typeface="Arial"/>
                <a:cs typeface="Arial"/>
              </a:rPr>
              <a:t>cole</a:t>
            </a:r>
            <a:r>
              <a:rPr lang="en-CA" sz="2200" i="1" spc="-15" dirty="0">
                <a:latin typeface="Arial"/>
                <a:cs typeface="Arial"/>
              </a:rPr>
              <a:t> </a:t>
            </a:r>
            <a:r>
              <a:rPr lang="en-CA" sz="2200" i="1" spc="-25" dirty="0">
                <a:latin typeface="Arial"/>
                <a:cs typeface="Arial"/>
              </a:rPr>
              <a:t>G</a:t>
            </a:r>
            <a:r>
              <a:rPr lang="en-CA" sz="2200" i="1" spc="-10" dirty="0">
                <a:latin typeface="Arial"/>
                <a:cs typeface="Arial"/>
              </a:rPr>
              <a:t>er</a:t>
            </a:r>
            <a:r>
              <a:rPr lang="en-CA" sz="2200" i="1" spc="-25" dirty="0">
                <a:latin typeface="Arial"/>
                <a:cs typeface="Arial"/>
              </a:rPr>
              <a:t>v</a:t>
            </a:r>
            <a:r>
              <a:rPr lang="en-CA" sz="2200" i="1" spc="-10" dirty="0">
                <a:latin typeface="Arial"/>
                <a:cs typeface="Arial"/>
              </a:rPr>
              <a:t>ais</a:t>
            </a:r>
            <a:r>
              <a:rPr lang="en-CA" sz="2200" spc="30" dirty="0">
                <a:latin typeface="Arial"/>
                <a:cs typeface="Arial"/>
              </a:rPr>
              <a:t> </a:t>
            </a:r>
            <a:r>
              <a:rPr lang="en-CA" sz="2200" spc="-10" dirty="0">
                <a:latin typeface="Arial"/>
                <a:cs typeface="Arial"/>
              </a:rPr>
              <a:t>(</a:t>
            </a:r>
            <a:r>
              <a:rPr lang="en-CA" sz="2200" spc="-25" dirty="0">
                <a:latin typeface="Arial"/>
                <a:cs typeface="Arial"/>
              </a:rPr>
              <a:t>R</a:t>
            </a:r>
            <a:r>
              <a:rPr lang="en-CA" sz="2200" spc="-15" dirty="0">
                <a:latin typeface="Arial"/>
                <a:cs typeface="Arial"/>
              </a:rPr>
              <a:t>e</a:t>
            </a:r>
            <a:r>
              <a:rPr lang="en-CA" sz="2200" spc="-10" dirty="0">
                <a:latin typeface="Arial"/>
                <a:cs typeface="Arial"/>
              </a:rPr>
              <a:t>s</a:t>
            </a:r>
            <a:r>
              <a:rPr lang="en-CA" sz="2200" spc="-15" dirty="0">
                <a:latin typeface="Arial"/>
                <a:cs typeface="Arial"/>
              </a:rPr>
              <a:t>ear</a:t>
            </a:r>
            <a:r>
              <a:rPr lang="en-CA" sz="2200" spc="-10" dirty="0">
                <a:latin typeface="Arial"/>
                <a:cs typeface="Arial"/>
              </a:rPr>
              <a:t>c</a:t>
            </a:r>
            <a:r>
              <a:rPr lang="en-CA" sz="2200" spc="-15" dirty="0">
                <a:latin typeface="Arial"/>
                <a:cs typeface="Arial"/>
              </a:rPr>
              <a:t>h</a:t>
            </a:r>
            <a:r>
              <a:rPr lang="en-CA" sz="2200" spc="10" dirty="0">
                <a:latin typeface="Arial"/>
                <a:cs typeface="Arial"/>
              </a:rPr>
              <a:t> </a:t>
            </a:r>
            <a:r>
              <a:rPr lang="en-CA" sz="2200" spc="-20" dirty="0">
                <a:latin typeface="Arial"/>
                <a:cs typeface="Arial"/>
              </a:rPr>
              <a:t>E</a:t>
            </a:r>
            <a:r>
              <a:rPr lang="en-CA" sz="2200" spc="-10" dirty="0">
                <a:latin typeface="Arial"/>
                <a:cs typeface="Arial"/>
              </a:rPr>
              <a:t>thic</a:t>
            </a:r>
            <a:r>
              <a:rPr lang="en-CA" sz="2200" spc="-15" dirty="0">
                <a:latin typeface="Arial"/>
                <a:cs typeface="Arial"/>
              </a:rPr>
              <a:t>s</a:t>
            </a:r>
            <a:r>
              <a:rPr lang="en-CA" sz="2200" spc="-10" dirty="0">
                <a:latin typeface="Arial"/>
                <a:cs typeface="Arial"/>
              </a:rPr>
              <a:t> </a:t>
            </a:r>
            <a:r>
              <a:rPr lang="en-CA" sz="2200" spc="-20" dirty="0">
                <a:latin typeface="Arial"/>
                <a:cs typeface="Arial"/>
              </a:rPr>
              <a:t>A</a:t>
            </a:r>
            <a:r>
              <a:rPr lang="en-CA" sz="2200" spc="-15" dirty="0">
                <a:latin typeface="Arial"/>
                <a:cs typeface="Arial"/>
              </a:rPr>
              <a:t>d</a:t>
            </a:r>
            <a:r>
              <a:rPr lang="en-CA" sz="2200" spc="-25" dirty="0">
                <a:latin typeface="Arial"/>
                <a:cs typeface="Arial"/>
              </a:rPr>
              <a:t>v</a:t>
            </a:r>
            <a:r>
              <a:rPr lang="en-CA" sz="2200" spc="-5" dirty="0">
                <a:latin typeface="Arial"/>
                <a:cs typeface="Arial"/>
              </a:rPr>
              <a:t>i</a:t>
            </a:r>
            <a:r>
              <a:rPr lang="en-CA" sz="2200" spc="-10" dirty="0">
                <a:latin typeface="Arial"/>
                <a:cs typeface="Arial"/>
              </a:rPr>
              <a:t>sor)</a:t>
            </a:r>
            <a:endParaRPr lang="en-CA" sz="2200" dirty="0">
              <a:latin typeface="Arial"/>
              <a:cs typeface="Arial"/>
            </a:endParaRPr>
          </a:p>
          <a:p>
            <a:pPr marL="355600" indent="-342900">
              <a:lnSpc>
                <a:spcPct val="100000"/>
              </a:lnSpc>
              <a:spcBef>
                <a:spcPts val="525"/>
              </a:spcBef>
              <a:buClr>
                <a:srgbClr val="990033"/>
              </a:buClr>
              <a:buFont typeface="Arial"/>
              <a:buChar char="•"/>
              <a:tabLst>
                <a:tab pos="355600" algn="l"/>
              </a:tabLst>
            </a:pPr>
            <a:r>
              <a:rPr lang="en-CA" sz="2200" b="1" spc="-25" dirty="0">
                <a:latin typeface="Arial"/>
                <a:cs typeface="Arial"/>
              </a:rPr>
              <a:t>B</a:t>
            </a:r>
            <a:r>
              <a:rPr lang="en-CA" sz="2200" b="1" spc="-15" dirty="0">
                <a:latin typeface="Arial"/>
                <a:cs typeface="Arial"/>
              </a:rPr>
              <a:t>oard</a:t>
            </a:r>
            <a:r>
              <a:rPr lang="en-CA" sz="2200" b="1" spc="10" dirty="0">
                <a:latin typeface="Arial"/>
                <a:cs typeface="Arial"/>
              </a:rPr>
              <a:t> </a:t>
            </a:r>
            <a:r>
              <a:rPr lang="en-CA" sz="2200" b="1" spc="-30" dirty="0">
                <a:latin typeface="Arial"/>
                <a:cs typeface="Arial"/>
              </a:rPr>
              <a:t>M</a:t>
            </a:r>
            <a:r>
              <a:rPr lang="en-CA" sz="2200" b="1" spc="-15" dirty="0">
                <a:latin typeface="Arial"/>
                <a:cs typeface="Arial"/>
              </a:rPr>
              <a:t>embers</a:t>
            </a:r>
          </a:p>
          <a:p>
            <a:pPr marL="755650" lvl="1" indent="-342900">
              <a:spcBef>
                <a:spcPts val="525"/>
              </a:spcBef>
              <a:buClr>
                <a:srgbClr val="990033"/>
              </a:buClr>
              <a:buFont typeface="Arial"/>
              <a:buChar char="•"/>
              <a:tabLst>
                <a:tab pos="355600" algn="l"/>
              </a:tabLst>
            </a:pPr>
            <a:r>
              <a:rPr lang="en-CA" sz="1800" spc="-15" dirty="0">
                <a:latin typeface="Arial"/>
                <a:cs typeface="Arial"/>
              </a:rPr>
              <a:t>About 30 people comprising McMaster faculty, staff &amp; community members</a:t>
            </a:r>
            <a:endParaRPr lang="en-CA" sz="1800" dirty="0">
              <a:latin typeface="Arial"/>
              <a:cs typeface="Arial"/>
            </a:endParaRPr>
          </a:p>
        </p:txBody>
      </p:sp>
    </p:spTree>
    <p:extLst>
      <p:ext uri="{BB962C8B-B14F-4D97-AF65-F5344CB8AC3E}">
        <p14:creationId xmlns:p14="http://schemas.microsoft.com/office/powerpoint/2010/main" val="381943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Reviews Handled by MREB</a:t>
            </a:r>
          </a:p>
        </p:txBody>
      </p:sp>
      <p:sp>
        <p:nvSpPr>
          <p:cNvPr id="3" name="Content Placeholder 2"/>
          <p:cNvSpPr>
            <a:spLocks noGrp="1"/>
          </p:cNvSpPr>
          <p:nvPr>
            <p:ph idx="1"/>
          </p:nvPr>
        </p:nvSpPr>
        <p:spPr/>
        <p:txBody>
          <a:bodyPr/>
          <a:lstStyle/>
          <a:p>
            <a:r>
              <a:rPr lang="en-CA" b="1" dirty="0"/>
              <a:t>Full review</a:t>
            </a:r>
          </a:p>
          <a:p>
            <a:pPr lvl="1"/>
            <a:r>
              <a:rPr lang="en-CA" dirty="0"/>
              <a:t>Protocols with more than minimal risk, tricky protocols, or protocols which are good examples for the educational training of Board members</a:t>
            </a:r>
          </a:p>
          <a:p>
            <a:pPr lvl="1"/>
            <a:r>
              <a:rPr lang="en-CA" dirty="0"/>
              <a:t>Reviewed by all members of the Board</a:t>
            </a:r>
          </a:p>
          <a:p>
            <a:pPr lvl="1"/>
            <a:r>
              <a:rPr lang="en-CA" dirty="0"/>
              <a:t>Discussed at a monthly Board meeting</a:t>
            </a:r>
          </a:p>
          <a:p>
            <a:pPr lvl="1"/>
            <a:r>
              <a:rPr lang="en-CA" dirty="0"/>
              <a:t>Researchers involved in the protocol often are invited to be present at the Board meeting where their protocol is discussed</a:t>
            </a:r>
          </a:p>
          <a:p>
            <a:pPr lvl="1"/>
            <a:endParaRPr lang="en-CA" dirty="0"/>
          </a:p>
        </p:txBody>
      </p:sp>
    </p:spTree>
    <p:extLst>
      <p:ext uri="{BB962C8B-B14F-4D97-AF65-F5344CB8AC3E}">
        <p14:creationId xmlns:p14="http://schemas.microsoft.com/office/powerpoint/2010/main" val="2265211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Reviews Handled by MREB</a:t>
            </a:r>
          </a:p>
        </p:txBody>
      </p:sp>
      <p:sp>
        <p:nvSpPr>
          <p:cNvPr id="3" name="Content Placeholder 2"/>
          <p:cNvSpPr>
            <a:spLocks noGrp="1"/>
          </p:cNvSpPr>
          <p:nvPr>
            <p:ph idx="1"/>
          </p:nvPr>
        </p:nvSpPr>
        <p:spPr/>
        <p:txBody>
          <a:bodyPr/>
          <a:lstStyle/>
          <a:p>
            <a:r>
              <a:rPr lang="en-CA" b="1" dirty="0"/>
              <a:t>Delegated review</a:t>
            </a:r>
          </a:p>
          <a:p>
            <a:pPr lvl="1"/>
            <a:r>
              <a:rPr lang="en-CA" dirty="0"/>
              <a:t>Most common type of review</a:t>
            </a:r>
          </a:p>
          <a:p>
            <a:pPr lvl="1"/>
            <a:r>
              <a:rPr lang="en-CA" dirty="0"/>
              <a:t>Pertains to minimal risk research</a:t>
            </a:r>
          </a:p>
          <a:p>
            <a:pPr lvl="1"/>
            <a:r>
              <a:rPr lang="en-CA" dirty="0"/>
              <a:t>Involves independent reviews by at least one Board Member, followed by a decision by the Chair</a:t>
            </a:r>
          </a:p>
          <a:p>
            <a:pPr lvl="1"/>
            <a:r>
              <a:rPr lang="en-CA" dirty="0"/>
              <a:t>Delegated reviews can be referred to a full REB review (if warranted)</a:t>
            </a:r>
          </a:p>
          <a:p>
            <a:pPr lvl="1"/>
            <a:r>
              <a:rPr lang="en-CA" dirty="0"/>
              <a:t>Decisions on delegated reviews must be well documented and formally reported to MREB in a timely &amp; appropriate manner</a:t>
            </a:r>
          </a:p>
        </p:txBody>
      </p:sp>
    </p:spTree>
    <p:extLst>
      <p:ext uri="{BB962C8B-B14F-4D97-AF65-F5344CB8AC3E}">
        <p14:creationId xmlns:p14="http://schemas.microsoft.com/office/powerpoint/2010/main" val="1227906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Reviews Handled by MREB</a:t>
            </a:r>
          </a:p>
        </p:txBody>
      </p:sp>
      <p:sp>
        <p:nvSpPr>
          <p:cNvPr id="3" name="Content Placeholder 2"/>
          <p:cNvSpPr>
            <a:spLocks noGrp="1"/>
          </p:cNvSpPr>
          <p:nvPr>
            <p:ph idx="1"/>
          </p:nvPr>
        </p:nvSpPr>
        <p:spPr/>
        <p:txBody>
          <a:bodyPr/>
          <a:lstStyle/>
          <a:p>
            <a:r>
              <a:rPr lang="en-CA" b="1" dirty="0"/>
              <a:t>Executive review</a:t>
            </a:r>
          </a:p>
          <a:p>
            <a:pPr lvl="1"/>
            <a:r>
              <a:rPr lang="en-CA" dirty="0"/>
              <a:t>Pertains to amendments to previously approved protocols and to protocols approved by REBs at other institutions</a:t>
            </a:r>
          </a:p>
          <a:p>
            <a:pPr lvl="1"/>
            <a:r>
              <a:rPr lang="en-CA" dirty="0"/>
              <a:t>Involves a review and decision by the Chair</a:t>
            </a:r>
          </a:p>
          <a:p>
            <a:pPr lvl="1"/>
            <a:r>
              <a:rPr lang="en-CA" dirty="0"/>
              <a:t>Executive reviews can be referred to a delegated review or a full review (if warranted)</a:t>
            </a:r>
          </a:p>
        </p:txBody>
      </p:sp>
    </p:spTree>
    <p:extLst>
      <p:ext uri="{BB962C8B-B14F-4D97-AF65-F5344CB8AC3E}">
        <p14:creationId xmlns:p14="http://schemas.microsoft.com/office/powerpoint/2010/main" val="355984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SRECs</a:t>
            </a:r>
          </a:p>
        </p:txBody>
      </p:sp>
      <p:sp>
        <p:nvSpPr>
          <p:cNvPr id="3" name="Content Placeholder 2"/>
          <p:cNvSpPr>
            <a:spLocks noGrp="1"/>
          </p:cNvSpPr>
          <p:nvPr>
            <p:ph idx="1"/>
          </p:nvPr>
        </p:nvSpPr>
        <p:spPr/>
        <p:txBody>
          <a:bodyPr/>
          <a:lstStyle/>
          <a:p>
            <a:r>
              <a:rPr lang="en-CA" b="1" dirty="0"/>
              <a:t>Student Research Ethics Committees</a:t>
            </a:r>
          </a:p>
          <a:p>
            <a:pPr lvl="1"/>
            <a:r>
              <a:rPr lang="en-CA" dirty="0"/>
              <a:t>MREB delegates the review of course-based research, as well as thesis-based research by undergraduate students to SRECs</a:t>
            </a:r>
          </a:p>
          <a:p>
            <a:pPr lvl="2"/>
            <a:r>
              <a:rPr lang="en-CA" dirty="0"/>
              <a:t>Anthropology/Religious Studies &amp; Geography SREC</a:t>
            </a:r>
          </a:p>
          <a:p>
            <a:pPr lvl="2"/>
            <a:r>
              <a:rPr lang="en-CA" dirty="0"/>
              <a:t>Business and Engineering SREC</a:t>
            </a:r>
          </a:p>
          <a:p>
            <a:pPr lvl="2"/>
            <a:r>
              <a:rPr lang="en-CA" dirty="0"/>
              <a:t>Health Aging &amp; Society SREC</a:t>
            </a:r>
          </a:p>
          <a:p>
            <a:pPr lvl="2"/>
            <a:r>
              <a:rPr lang="en-CA" dirty="0"/>
              <a:t>Humanities SREC</a:t>
            </a:r>
          </a:p>
          <a:p>
            <a:pPr lvl="2"/>
            <a:r>
              <a:rPr lang="en-CA" dirty="0"/>
              <a:t>Kinesiology SREC</a:t>
            </a:r>
          </a:p>
          <a:p>
            <a:pPr lvl="2"/>
            <a:r>
              <a:rPr lang="en-CA" dirty="0"/>
              <a:t>Labour Studies SREC</a:t>
            </a:r>
          </a:p>
          <a:p>
            <a:pPr lvl="2"/>
            <a:r>
              <a:rPr lang="en-CA" dirty="0"/>
              <a:t>Psychology SREC</a:t>
            </a:r>
          </a:p>
          <a:p>
            <a:pPr lvl="2"/>
            <a:r>
              <a:rPr lang="en-CA" dirty="0"/>
              <a:t>Sociology SREC</a:t>
            </a:r>
          </a:p>
          <a:p>
            <a:endParaRPr lang="en-US" dirty="0"/>
          </a:p>
        </p:txBody>
      </p:sp>
    </p:spTree>
    <p:extLst>
      <p:ext uri="{BB962C8B-B14F-4D97-AF65-F5344CB8AC3E}">
        <p14:creationId xmlns:p14="http://schemas.microsoft.com/office/powerpoint/2010/main" val="3764118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Requires MREB Review?</a:t>
            </a:r>
          </a:p>
        </p:txBody>
      </p:sp>
      <p:sp>
        <p:nvSpPr>
          <p:cNvPr id="3" name="Content Placeholder 2"/>
          <p:cNvSpPr>
            <a:spLocks noGrp="1"/>
          </p:cNvSpPr>
          <p:nvPr>
            <p:ph idx="1"/>
          </p:nvPr>
        </p:nvSpPr>
        <p:spPr/>
        <p:txBody>
          <a:bodyPr/>
          <a:lstStyle/>
          <a:p>
            <a:r>
              <a:rPr lang="en-CA" dirty="0"/>
              <a:t>(Non-medical) research involving living human participants (and their personal records)</a:t>
            </a:r>
          </a:p>
          <a:p>
            <a:endParaRPr lang="en-CA" dirty="0"/>
          </a:p>
          <a:p>
            <a:r>
              <a:rPr lang="en-CA" dirty="0"/>
              <a:t>Pilot studies require MREB review</a:t>
            </a:r>
          </a:p>
          <a:p>
            <a:pPr lvl="2"/>
            <a:r>
              <a:rPr lang="en-CA" dirty="0"/>
              <a:t>Note that validation of survey instruments, and initial discussions with organizations about conducting research, are </a:t>
            </a:r>
            <a:r>
              <a:rPr lang="en-CA" u="sng" dirty="0"/>
              <a:t>not</a:t>
            </a:r>
            <a:r>
              <a:rPr lang="en-CA" dirty="0"/>
              <a:t> considered pilot studies (these activities do not require MREB review)</a:t>
            </a:r>
          </a:p>
          <a:p>
            <a:endParaRPr lang="en-US" dirty="0"/>
          </a:p>
        </p:txBody>
      </p:sp>
    </p:spTree>
    <p:extLst>
      <p:ext uri="{BB962C8B-B14F-4D97-AF65-F5344CB8AC3E}">
        <p14:creationId xmlns:p14="http://schemas.microsoft.com/office/powerpoint/2010/main" val="78244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Doesn’t Require MREB review?</a:t>
            </a:r>
            <a:endParaRPr lang="en-US" dirty="0"/>
          </a:p>
        </p:txBody>
      </p:sp>
      <p:sp>
        <p:nvSpPr>
          <p:cNvPr id="3" name="Content Placeholder 2"/>
          <p:cNvSpPr>
            <a:spLocks noGrp="1"/>
          </p:cNvSpPr>
          <p:nvPr>
            <p:ph idx="1"/>
          </p:nvPr>
        </p:nvSpPr>
        <p:spPr/>
        <p:txBody>
          <a:bodyPr/>
          <a:lstStyle/>
          <a:p>
            <a:r>
              <a:rPr lang="en-CA" dirty="0"/>
              <a:t>The following research is exempt by TCPS 2:</a:t>
            </a:r>
          </a:p>
          <a:p>
            <a:pPr lvl="1"/>
            <a:r>
              <a:rPr lang="en-CA" dirty="0"/>
              <a:t>Research that relies </a:t>
            </a:r>
            <a:r>
              <a:rPr lang="en-CA" u="sng" dirty="0"/>
              <a:t>exclusively</a:t>
            </a:r>
            <a:r>
              <a:rPr lang="en-CA" dirty="0"/>
              <a:t> on publicly available information, the observation of people in public places, or the secondary use of anonymous information</a:t>
            </a:r>
          </a:p>
          <a:p>
            <a:pPr lvl="1"/>
            <a:r>
              <a:rPr lang="en-CA" dirty="0"/>
              <a:t>Quality assurance/improvement studies, program evaluation activities, program reviews, testing within normal educational requirements used </a:t>
            </a:r>
            <a:r>
              <a:rPr lang="en-CA" u="sng" dirty="0"/>
              <a:t>exclusively</a:t>
            </a:r>
            <a:r>
              <a:rPr lang="en-CA" dirty="0"/>
              <a:t> for assessment, management or improvement purposes </a:t>
            </a:r>
          </a:p>
          <a:p>
            <a:pPr lvl="1"/>
            <a:r>
              <a:rPr lang="en-CA" dirty="0"/>
              <a:t>Creative practice activities (e.g., artist creations or interpretations of works of art)</a:t>
            </a:r>
          </a:p>
          <a:p>
            <a:endParaRPr lang="en-US" dirty="0"/>
          </a:p>
        </p:txBody>
      </p:sp>
    </p:spTree>
    <p:extLst>
      <p:ext uri="{BB962C8B-B14F-4D97-AF65-F5344CB8AC3E}">
        <p14:creationId xmlns:p14="http://schemas.microsoft.com/office/powerpoint/2010/main" val="2189215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3476E-452B-710A-36C7-0891C785261B}"/>
              </a:ext>
            </a:extLst>
          </p:cNvPr>
          <p:cNvSpPr>
            <a:spLocks noGrp="1"/>
          </p:cNvSpPr>
          <p:nvPr>
            <p:ph type="title"/>
          </p:nvPr>
        </p:nvSpPr>
        <p:spPr/>
        <p:txBody>
          <a:bodyPr/>
          <a:lstStyle/>
          <a:p>
            <a:r>
              <a:rPr lang="en-CA" spc="-35" dirty="0"/>
              <a:t>Mu</a:t>
            </a:r>
            <a:r>
              <a:rPr lang="en-CA" spc="-10" dirty="0"/>
              <a:t>l</a:t>
            </a:r>
            <a:r>
              <a:rPr lang="en-CA" spc="-15" dirty="0"/>
              <a:t>ti-</a:t>
            </a:r>
            <a:r>
              <a:rPr lang="en-CA" spc="-10" dirty="0"/>
              <a:t>J</a:t>
            </a:r>
            <a:r>
              <a:rPr lang="en-CA" spc="-30" dirty="0"/>
              <a:t>u</a:t>
            </a:r>
            <a:r>
              <a:rPr lang="en-CA" spc="-10" dirty="0"/>
              <a:t>ri</a:t>
            </a:r>
            <a:r>
              <a:rPr lang="en-CA" spc="-30" dirty="0"/>
              <a:t>sd</a:t>
            </a:r>
            <a:r>
              <a:rPr lang="en-CA" spc="-10" dirty="0"/>
              <a:t>i</a:t>
            </a:r>
            <a:r>
              <a:rPr lang="en-CA" spc="-30" dirty="0"/>
              <a:t>c</a:t>
            </a:r>
            <a:r>
              <a:rPr lang="en-CA" spc="-15" dirty="0"/>
              <a:t>t</a:t>
            </a:r>
            <a:r>
              <a:rPr lang="en-CA" spc="-10" dirty="0"/>
              <a:t>i</a:t>
            </a:r>
            <a:r>
              <a:rPr lang="en-CA" spc="-30" dirty="0"/>
              <a:t>ona</a:t>
            </a:r>
            <a:r>
              <a:rPr lang="en-CA" spc="-15" dirty="0"/>
              <a:t>l</a:t>
            </a:r>
            <a:r>
              <a:rPr lang="en-CA" spc="30" dirty="0"/>
              <a:t> </a:t>
            </a:r>
            <a:r>
              <a:rPr lang="en-CA" spc="-30" dirty="0"/>
              <a:t>Rev</a:t>
            </a:r>
            <a:r>
              <a:rPr lang="en-CA" spc="-10" dirty="0"/>
              <a:t>i</a:t>
            </a:r>
            <a:r>
              <a:rPr lang="en-CA" spc="-30" dirty="0"/>
              <a:t>e</a:t>
            </a:r>
            <a:r>
              <a:rPr lang="en-CA" spc="-35" dirty="0"/>
              <a:t>w</a:t>
            </a:r>
            <a:endParaRPr lang="en-CA" dirty="0"/>
          </a:p>
        </p:txBody>
      </p:sp>
      <p:sp>
        <p:nvSpPr>
          <p:cNvPr id="3" name="Content Placeholder 2">
            <a:extLst>
              <a:ext uri="{FF2B5EF4-FFF2-40B4-BE49-F238E27FC236}">
                <a16:creationId xmlns:a16="http://schemas.microsoft.com/office/drawing/2014/main" id="{A3A8CC63-36E5-8D57-EA3E-3C8D1AA73353}"/>
              </a:ext>
            </a:extLst>
          </p:cNvPr>
          <p:cNvSpPr>
            <a:spLocks noGrp="1"/>
          </p:cNvSpPr>
          <p:nvPr>
            <p:ph idx="1"/>
          </p:nvPr>
        </p:nvSpPr>
        <p:spPr>
          <a:xfrm>
            <a:off x="685800" y="1676400"/>
            <a:ext cx="7772400" cy="4343400"/>
          </a:xfrm>
        </p:spPr>
        <p:txBody>
          <a:bodyPr/>
          <a:lstStyle/>
          <a:p>
            <a:pPr marL="565150" marR="678815">
              <a:buClr>
                <a:srgbClr val="990033"/>
              </a:buClr>
              <a:tabLst>
                <a:tab pos="565150" algn="l"/>
              </a:tabLst>
            </a:pPr>
            <a:r>
              <a:rPr lang="en-US" spc="-25" dirty="0"/>
              <a:t>S</a:t>
            </a:r>
            <a:r>
              <a:rPr lang="en-US" spc="-5" dirty="0"/>
              <a:t>o</a:t>
            </a:r>
            <a:r>
              <a:rPr lang="en-US" dirty="0"/>
              <a:t>me </a:t>
            </a:r>
            <a:r>
              <a:rPr lang="en-US" spc="-5" dirty="0"/>
              <a:t>o</a:t>
            </a:r>
            <a:r>
              <a:rPr lang="en-US" dirty="0"/>
              <a:t>r</a:t>
            </a:r>
            <a:r>
              <a:rPr lang="en-US" spc="-5" dirty="0"/>
              <a:t>gan</a:t>
            </a:r>
            <a:r>
              <a:rPr lang="en-US" spc="-10" dirty="0"/>
              <a:t>i</a:t>
            </a:r>
            <a:r>
              <a:rPr lang="en-US" dirty="0"/>
              <a:t>z</a:t>
            </a:r>
            <a:r>
              <a:rPr lang="en-US" spc="-20" dirty="0"/>
              <a:t>a</a:t>
            </a:r>
            <a:r>
              <a:rPr lang="en-US" spc="-5" dirty="0"/>
              <a:t>t</a:t>
            </a:r>
            <a:r>
              <a:rPr lang="en-US" spc="-10" dirty="0"/>
              <a:t>i</a:t>
            </a:r>
            <a:r>
              <a:rPr lang="en-US" spc="-5" dirty="0"/>
              <a:t>on</a:t>
            </a:r>
            <a:r>
              <a:rPr lang="en-US" dirty="0"/>
              <a:t>s</a:t>
            </a:r>
            <a:r>
              <a:rPr lang="en-US" spc="-5" dirty="0"/>
              <a:t>/</a:t>
            </a:r>
            <a:r>
              <a:rPr lang="en-US" dirty="0"/>
              <a:t>c</a:t>
            </a:r>
            <a:r>
              <a:rPr lang="en-US" spc="-5" dirty="0"/>
              <a:t>o</a:t>
            </a:r>
            <a:r>
              <a:rPr lang="en-US" dirty="0"/>
              <a:t>m</a:t>
            </a:r>
            <a:r>
              <a:rPr lang="en-US" spc="5" dirty="0"/>
              <a:t>m</a:t>
            </a:r>
            <a:r>
              <a:rPr lang="en-US" spc="-5" dirty="0"/>
              <a:t>un</a:t>
            </a:r>
            <a:r>
              <a:rPr lang="en-US" spc="-10" dirty="0"/>
              <a:t>i</a:t>
            </a:r>
            <a:r>
              <a:rPr lang="en-US" spc="-5" dirty="0"/>
              <a:t>t</a:t>
            </a:r>
            <a:r>
              <a:rPr lang="en-US" spc="-10" dirty="0"/>
              <a:t>i</a:t>
            </a:r>
            <a:r>
              <a:rPr lang="en-US" spc="-5" dirty="0"/>
              <a:t>e</a:t>
            </a:r>
            <a:r>
              <a:rPr lang="en-US" dirty="0"/>
              <a:t>s</a:t>
            </a:r>
            <a:r>
              <a:rPr lang="en-US" spc="50" dirty="0"/>
              <a:t> </a:t>
            </a:r>
            <a:r>
              <a:rPr lang="en-US" spc="-5" dirty="0"/>
              <a:t>ha</a:t>
            </a:r>
            <a:r>
              <a:rPr lang="en-US" dirty="0"/>
              <a:t>ve</a:t>
            </a:r>
            <a:r>
              <a:rPr lang="en-US" spc="10" dirty="0"/>
              <a:t> </a:t>
            </a:r>
            <a:r>
              <a:rPr lang="en-US" spc="-5" dirty="0"/>
              <a:t>the</a:t>
            </a:r>
            <a:r>
              <a:rPr lang="en-US" spc="-10" dirty="0"/>
              <a:t>i</a:t>
            </a:r>
            <a:r>
              <a:rPr lang="en-US" dirty="0"/>
              <a:t>r</a:t>
            </a:r>
            <a:r>
              <a:rPr lang="en-US" spc="5" dirty="0"/>
              <a:t> </a:t>
            </a:r>
            <a:r>
              <a:rPr lang="en-US" spc="-5" dirty="0"/>
              <a:t>o</a:t>
            </a:r>
            <a:r>
              <a:rPr lang="en-US" spc="-10" dirty="0"/>
              <a:t>w</a:t>
            </a:r>
            <a:r>
              <a:rPr lang="en-US" dirty="0"/>
              <a:t>n </a:t>
            </a:r>
            <a:r>
              <a:rPr lang="en-US" spc="-5" dirty="0"/>
              <a:t>the</a:t>
            </a:r>
            <a:r>
              <a:rPr lang="en-US" spc="-10" dirty="0"/>
              <a:t>i</a:t>
            </a:r>
            <a:r>
              <a:rPr lang="en-US" dirty="0"/>
              <a:t>r </a:t>
            </a:r>
            <a:r>
              <a:rPr lang="en-US" spc="-10" dirty="0"/>
              <a:t>R</a:t>
            </a:r>
            <a:r>
              <a:rPr lang="en-US" spc="-5" dirty="0"/>
              <a:t>e</a:t>
            </a:r>
            <a:r>
              <a:rPr lang="en-US" dirty="0"/>
              <a:t>s</a:t>
            </a:r>
            <a:r>
              <a:rPr lang="en-US" spc="-5" dirty="0"/>
              <a:t>ea</a:t>
            </a:r>
            <a:r>
              <a:rPr lang="en-US" dirty="0"/>
              <a:t>rch</a:t>
            </a:r>
            <a:r>
              <a:rPr lang="en-US" spc="10" dirty="0"/>
              <a:t> </a:t>
            </a:r>
            <a:r>
              <a:rPr lang="en-US" spc="-25" dirty="0"/>
              <a:t>E</a:t>
            </a:r>
            <a:r>
              <a:rPr lang="en-US" spc="-5" dirty="0"/>
              <a:t>th</a:t>
            </a:r>
            <a:r>
              <a:rPr lang="en-US" spc="-10" dirty="0"/>
              <a:t>i</a:t>
            </a:r>
            <a:r>
              <a:rPr lang="en-US" dirty="0"/>
              <a:t>cs</a:t>
            </a:r>
            <a:r>
              <a:rPr lang="en-US" spc="15" dirty="0"/>
              <a:t> </a:t>
            </a:r>
            <a:r>
              <a:rPr lang="en-US" spc="-10" dirty="0"/>
              <a:t>C</a:t>
            </a:r>
            <a:r>
              <a:rPr lang="en-US" spc="-5" dirty="0"/>
              <a:t>o</a:t>
            </a:r>
            <a:r>
              <a:rPr lang="en-US" dirty="0"/>
              <a:t>mm</a:t>
            </a:r>
            <a:r>
              <a:rPr lang="en-US" spc="-5" dirty="0"/>
              <a:t>ittees</a:t>
            </a:r>
          </a:p>
          <a:p>
            <a:pPr marL="965835" marR="381635" lvl="1" indent="-286385">
              <a:lnSpc>
                <a:spcPct val="100000"/>
              </a:lnSpc>
              <a:spcBef>
                <a:spcPts val="525"/>
              </a:spcBef>
              <a:buClr>
                <a:srgbClr val="990033"/>
              </a:buClr>
              <a:buFont typeface="Wingdings"/>
              <a:buChar char=""/>
              <a:tabLst>
                <a:tab pos="966469" algn="l"/>
              </a:tabLst>
            </a:pPr>
            <a:r>
              <a:rPr lang="en-US" sz="2200" spc="-10" dirty="0">
                <a:latin typeface="Arial"/>
                <a:cs typeface="Arial"/>
              </a:rPr>
              <a:t>e.g.,</a:t>
            </a:r>
            <a:r>
              <a:rPr lang="en-US" sz="2200" spc="5" dirty="0">
                <a:latin typeface="Arial"/>
                <a:cs typeface="Arial"/>
              </a:rPr>
              <a:t> </a:t>
            </a:r>
            <a:r>
              <a:rPr lang="en-US" sz="2200" spc="-15" dirty="0">
                <a:latin typeface="Arial"/>
                <a:cs typeface="Arial"/>
              </a:rPr>
              <a:t>Indigenous</a:t>
            </a:r>
            <a:r>
              <a:rPr lang="en-US" sz="2200" spc="5" dirty="0">
                <a:latin typeface="Arial"/>
                <a:cs typeface="Arial"/>
              </a:rPr>
              <a:t> </a:t>
            </a:r>
            <a:r>
              <a:rPr lang="en-US" sz="2200" spc="-10" dirty="0">
                <a:latin typeface="Arial"/>
                <a:cs typeface="Arial"/>
              </a:rPr>
              <a:t>c</a:t>
            </a:r>
            <a:r>
              <a:rPr lang="en-US" sz="2200" spc="-15" dirty="0">
                <a:latin typeface="Arial"/>
                <a:cs typeface="Arial"/>
              </a:rPr>
              <a:t>o</a:t>
            </a:r>
            <a:r>
              <a:rPr lang="en-US" sz="2200" spc="-30" dirty="0">
                <a:latin typeface="Arial"/>
                <a:cs typeface="Arial"/>
              </a:rPr>
              <a:t>mm</a:t>
            </a:r>
            <a:r>
              <a:rPr lang="en-US" sz="2200" spc="-10" dirty="0">
                <a:latin typeface="Arial"/>
                <a:cs typeface="Arial"/>
              </a:rPr>
              <a:t>unities,</a:t>
            </a:r>
            <a:r>
              <a:rPr lang="en-US" sz="2200" spc="25" dirty="0">
                <a:latin typeface="Arial"/>
                <a:cs typeface="Arial"/>
              </a:rPr>
              <a:t> </a:t>
            </a:r>
            <a:r>
              <a:rPr lang="en-US" sz="2200" spc="-10" dirty="0">
                <a:latin typeface="Arial"/>
                <a:cs typeface="Arial"/>
              </a:rPr>
              <a:t>sc</a:t>
            </a:r>
            <a:r>
              <a:rPr lang="en-US" sz="2200" spc="-15" dirty="0">
                <a:latin typeface="Arial"/>
                <a:cs typeface="Arial"/>
              </a:rPr>
              <a:t>hool</a:t>
            </a:r>
            <a:r>
              <a:rPr lang="en-US" sz="2200" spc="-10" dirty="0">
                <a:latin typeface="Arial"/>
                <a:cs typeface="Arial"/>
              </a:rPr>
              <a:t> </a:t>
            </a:r>
            <a:r>
              <a:rPr lang="en-US" sz="2200" spc="-15" dirty="0">
                <a:latin typeface="Arial"/>
                <a:cs typeface="Arial"/>
              </a:rPr>
              <a:t>board</a:t>
            </a:r>
            <a:r>
              <a:rPr lang="en-US" sz="2200" spc="-10" dirty="0">
                <a:latin typeface="Arial"/>
                <a:cs typeface="Arial"/>
              </a:rPr>
              <a:t>s,</a:t>
            </a:r>
            <a:r>
              <a:rPr lang="en-US" sz="2200" dirty="0">
                <a:latin typeface="Arial"/>
                <a:cs typeface="Arial"/>
              </a:rPr>
              <a:t> </a:t>
            </a:r>
            <a:r>
              <a:rPr lang="en-US" sz="2200" spc="-10" dirty="0">
                <a:latin typeface="Arial"/>
                <a:cs typeface="Arial"/>
              </a:rPr>
              <a:t>correctional ser</a:t>
            </a:r>
            <a:r>
              <a:rPr lang="en-US" sz="2200" spc="-25" dirty="0">
                <a:latin typeface="Arial"/>
                <a:cs typeface="Arial"/>
              </a:rPr>
              <a:t>v</a:t>
            </a:r>
            <a:r>
              <a:rPr lang="en-US" sz="2200" spc="-5" dirty="0">
                <a:latin typeface="Arial"/>
                <a:cs typeface="Arial"/>
              </a:rPr>
              <a:t>i</a:t>
            </a:r>
            <a:r>
              <a:rPr lang="en-US" sz="2200" spc="-10" dirty="0">
                <a:latin typeface="Arial"/>
                <a:cs typeface="Arial"/>
              </a:rPr>
              <a:t>c</a:t>
            </a:r>
            <a:r>
              <a:rPr lang="en-US" sz="2200" spc="-15" dirty="0">
                <a:latin typeface="Arial"/>
                <a:cs typeface="Arial"/>
              </a:rPr>
              <a:t>es</a:t>
            </a:r>
            <a:r>
              <a:rPr lang="en-US" sz="2200" spc="5" dirty="0">
                <a:latin typeface="Arial"/>
                <a:cs typeface="Arial"/>
              </a:rPr>
              <a:t> </a:t>
            </a:r>
            <a:r>
              <a:rPr lang="en-US" sz="2200" spc="-25" dirty="0">
                <a:latin typeface="Arial"/>
                <a:cs typeface="Arial"/>
              </a:rPr>
              <a:t>C</a:t>
            </a:r>
            <a:r>
              <a:rPr lang="en-US" sz="2200" spc="-15" dirty="0">
                <a:latin typeface="Arial"/>
                <a:cs typeface="Arial"/>
              </a:rPr>
              <a:t>anada,</a:t>
            </a:r>
            <a:r>
              <a:rPr lang="en-US" sz="2200" spc="15" dirty="0">
                <a:latin typeface="Arial"/>
                <a:cs typeface="Arial"/>
              </a:rPr>
              <a:t> </a:t>
            </a:r>
            <a:r>
              <a:rPr lang="en-US" sz="2200" spc="-15" dirty="0">
                <a:latin typeface="Arial"/>
                <a:cs typeface="Arial"/>
              </a:rPr>
              <a:t>ho</a:t>
            </a:r>
            <a:r>
              <a:rPr lang="en-US" sz="2200" spc="-10" dirty="0">
                <a:latin typeface="Arial"/>
                <a:cs typeface="Arial"/>
              </a:rPr>
              <a:t>spital </a:t>
            </a:r>
            <a:r>
              <a:rPr lang="en-US" sz="2200" spc="-25" dirty="0">
                <a:latin typeface="Arial"/>
                <a:cs typeface="Arial"/>
              </a:rPr>
              <a:t>R</a:t>
            </a:r>
            <a:r>
              <a:rPr lang="en-US" sz="2200" spc="-20" dirty="0">
                <a:latin typeface="Arial"/>
                <a:cs typeface="Arial"/>
              </a:rPr>
              <a:t>EB</a:t>
            </a:r>
            <a:r>
              <a:rPr lang="en-US" sz="2200" spc="-15" dirty="0">
                <a:latin typeface="Arial"/>
                <a:cs typeface="Arial"/>
              </a:rPr>
              <a:t>s</a:t>
            </a:r>
            <a:endParaRPr lang="en-US" sz="2200" dirty="0">
              <a:latin typeface="Arial"/>
              <a:cs typeface="Arial"/>
            </a:endParaRPr>
          </a:p>
          <a:p>
            <a:pPr marL="565150" marR="255904">
              <a:spcBef>
                <a:spcPts val="580"/>
              </a:spcBef>
              <a:buClr>
                <a:srgbClr val="990033"/>
              </a:buClr>
              <a:tabLst>
                <a:tab pos="565150" algn="l"/>
              </a:tabLst>
            </a:pPr>
            <a:r>
              <a:rPr lang="en-US" spc="-10" dirty="0"/>
              <a:t>R</a:t>
            </a:r>
            <a:r>
              <a:rPr lang="en-US" spc="-5" dirty="0"/>
              <a:t>e</a:t>
            </a:r>
            <a:r>
              <a:rPr lang="en-US" dirty="0"/>
              <a:t>s</a:t>
            </a:r>
            <a:r>
              <a:rPr lang="en-US" spc="-5" dirty="0"/>
              <a:t>ea</a:t>
            </a:r>
            <a:r>
              <a:rPr lang="en-US" dirty="0"/>
              <a:t>rch</a:t>
            </a:r>
            <a:r>
              <a:rPr lang="en-US" spc="10" dirty="0"/>
              <a:t> </a:t>
            </a:r>
            <a:r>
              <a:rPr lang="en-US" dirty="0"/>
              <a:t>c</a:t>
            </a:r>
            <a:r>
              <a:rPr lang="en-US" spc="-5" dirty="0"/>
              <a:t>ondu</a:t>
            </a:r>
            <a:r>
              <a:rPr lang="en-US" dirty="0"/>
              <a:t>c</a:t>
            </a:r>
            <a:r>
              <a:rPr lang="en-US" spc="-5" dirty="0"/>
              <a:t>te</a:t>
            </a:r>
            <a:r>
              <a:rPr lang="en-US" dirty="0"/>
              <a:t>d</a:t>
            </a:r>
            <a:r>
              <a:rPr lang="en-US" spc="25" dirty="0"/>
              <a:t> </a:t>
            </a:r>
            <a:r>
              <a:rPr lang="en-US" spc="-5" dirty="0"/>
              <a:t>ou</a:t>
            </a:r>
            <a:r>
              <a:rPr lang="en-US" spc="5" dirty="0"/>
              <a:t>t</a:t>
            </a:r>
            <a:r>
              <a:rPr lang="en-US" dirty="0"/>
              <a:t>s</a:t>
            </a:r>
            <a:r>
              <a:rPr lang="en-US" spc="-10" dirty="0"/>
              <a:t>i</a:t>
            </a:r>
            <a:r>
              <a:rPr lang="en-US" spc="-5" dirty="0"/>
              <a:t>d</a:t>
            </a:r>
            <a:r>
              <a:rPr lang="en-US" dirty="0"/>
              <a:t>e</a:t>
            </a:r>
            <a:r>
              <a:rPr lang="en-US" spc="10" dirty="0"/>
              <a:t> </a:t>
            </a:r>
            <a:r>
              <a:rPr lang="en-US" spc="-10" dirty="0"/>
              <a:t>C</a:t>
            </a:r>
            <a:r>
              <a:rPr lang="en-US" spc="-5" dirty="0"/>
              <a:t>anad</a:t>
            </a:r>
            <a:r>
              <a:rPr lang="en-US" dirty="0"/>
              <a:t>a</a:t>
            </a:r>
            <a:r>
              <a:rPr lang="en-US" spc="25" dirty="0"/>
              <a:t> </a:t>
            </a:r>
            <a:r>
              <a:rPr lang="en-US" dirty="0"/>
              <a:t>m</a:t>
            </a:r>
            <a:r>
              <a:rPr lang="en-US" spc="-5" dirty="0"/>
              <a:t>u</a:t>
            </a:r>
            <a:r>
              <a:rPr lang="en-US" dirty="0"/>
              <a:t>s</a:t>
            </a:r>
            <a:r>
              <a:rPr lang="en-US" spc="-10" dirty="0"/>
              <a:t>t</a:t>
            </a:r>
            <a:r>
              <a:rPr lang="en-US" spc="-5" dirty="0"/>
              <a:t> </a:t>
            </a:r>
            <a:r>
              <a:rPr lang="en-US" dirty="0"/>
              <a:t>m</a:t>
            </a:r>
            <a:r>
              <a:rPr lang="en-US" spc="-5" dirty="0"/>
              <a:t>ee</a:t>
            </a:r>
            <a:r>
              <a:rPr lang="en-US" dirty="0"/>
              <a:t>t</a:t>
            </a:r>
            <a:r>
              <a:rPr lang="en-US" spc="-5" dirty="0"/>
              <a:t> any </a:t>
            </a:r>
            <a:r>
              <a:rPr lang="en-US" dirty="0"/>
              <a:t>r</a:t>
            </a:r>
            <a:r>
              <a:rPr lang="en-US" spc="-5" dirty="0"/>
              <a:t>e</a:t>
            </a:r>
            <a:r>
              <a:rPr lang="en-US" dirty="0"/>
              <a:t>v</a:t>
            </a:r>
            <a:r>
              <a:rPr lang="en-US" spc="-10" dirty="0"/>
              <a:t>i</a:t>
            </a:r>
            <a:r>
              <a:rPr lang="en-US" spc="-5" dirty="0"/>
              <a:t>e</a:t>
            </a:r>
            <a:r>
              <a:rPr lang="en-US" dirty="0"/>
              <a:t>w</a:t>
            </a:r>
            <a:r>
              <a:rPr lang="en-US" spc="10" dirty="0"/>
              <a:t> </a:t>
            </a:r>
            <a:r>
              <a:rPr lang="en-US" spc="5" dirty="0"/>
              <a:t>r</a:t>
            </a:r>
            <a:r>
              <a:rPr lang="en-US" spc="-5" dirty="0"/>
              <a:t>equ</a:t>
            </a:r>
            <a:r>
              <a:rPr lang="en-US" spc="-10" dirty="0"/>
              <a:t>i</a:t>
            </a:r>
            <a:r>
              <a:rPr lang="en-US" dirty="0"/>
              <a:t>r</a:t>
            </a:r>
            <a:r>
              <a:rPr lang="en-US" spc="-5" dirty="0"/>
              <a:t>e</a:t>
            </a:r>
            <a:r>
              <a:rPr lang="en-US" dirty="0"/>
              <a:t>m</a:t>
            </a:r>
            <a:r>
              <a:rPr lang="en-US" spc="-5" dirty="0"/>
              <a:t>en</a:t>
            </a:r>
            <a:r>
              <a:rPr lang="en-US" spc="5" dirty="0"/>
              <a:t>t</a:t>
            </a:r>
            <a:r>
              <a:rPr lang="en-US" dirty="0"/>
              <a:t>s</a:t>
            </a:r>
            <a:r>
              <a:rPr lang="en-US" spc="15" dirty="0"/>
              <a:t> </a:t>
            </a:r>
            <a:r>
              <a:rPr lang="en-US" spc="5" dirty="0"/>
              <a:t>(</a:t>
            </a:r>
            <a:r>
              <a:rPr lang="en-US" spc="-10" dirty="0"/>
              <a:t>R</a:t>
            </a:r>
            <a:r>
              <a:rPr lang="en-US" spc="-25" dirty="0"/>
              <a:t>E</a:t>
            </a:r>
            <a:r>
              <a:rPr lang="en-US" spc="-20" dirty="0"/>
              <a:t>B</a:t>
            </a:r>
            <a:r>
              <a:rPr lang="en-US" spc="10" dirty="0"/>
              <a:t> </a:t>
            </a:r>
            <a:r>
              <a:rPr lang="en-US" spc="-5" dirty="0"/>
              <a:t>o</a:t>
            </a:r>
            <a:r>
              <a:rPr lang="en-US" dirty="0"/>
              <a:t>r</a:t>
            </a:r>
            <a:r>
              <a:rPr lang="en-US" spc="-5" dirty="0"/>
              <a:t> </a:t>
            </a:r>
            <a:r>
              <a:rPr lang="en-US" dirty="0"/>
              <a:t>s</a:t>
            </a:r>
            <a:r>
              <a:rPr lang="en-US" spc="-10" dirty="0"/>
              <a:t>i</a:t>
            </a:r>
            <a:r>
              <a:rPr lang="en-US" dirty="0"/>
              <a:t>m</a:t>
            </a:r>
            <a:r>
              <a:rPr lang="en-US" spc="-10" dirty="0"/>
              <a:t>il</a:t>
            </a:r>
            <a:r>
              <a:rPr lang="en-US" spc="-5" dirty="0"/>
              <a:t>a</a:t>
            </a:r>
            <a:r>
              <a:rPr lang="en-US" dirty="0"/>
              <a:t>r)</a:t>
            </a:r>
            <a:r>
              <a:rPr lang="en-US" spc="20" dirty="0"/>
              <a:t> </a:t>
            </a:r>
            <a:r>
              <a:rPr lang="en-US" spc="-20" dirty="0"/>
              <a:t>a</a:t>
            </a:r>
            <a:r>
              <a:rPr lang="en-US" spc="-10" dirty="0"/>
              <a:t>t</a:t>
            </a:r>
            <a:r>
              <a:rPr lang="en-US" spc="-5" dirty="0"/>
              <a:t> th</a:t>
            </a:r>
            <a:r>
              <a:rPr lang="en-US" dirty="0"/>
              <a:t>e</a:t>
            </a:r>
            <a:r>
              <a:rPr lang="en-US" spc="-10" dirty="0"/>
              <a:t> </a:t>
            </a:r>
            <a:r>
              <a:rPr lang="en-US" dirty="0"/>
              <a:t>r</a:t>
            </a:r>
            <a:r>
              <a:rPr lang="en-US" spc="-5" dirty="0"/>
              <a:t>e</a:t>
            </a:r>
            <a:r>
              <a:rPr lang="en-US" dirty="0"/>
              <a:t>s</a:t>
            </a:r>
            <a:r>
              <a:rPr lang="en-US" spc="-5" dirty="0"/>
              <a:t>ea</a:t>
            </a:r>
            <a:r>
              <a:rPr lang="en-US" dirty="0"/>
              <a:t>rch</a:t>
            </a:r>
            <a:r>
              <a:rPr lang="en-US" spc="10" dirty="0"/>
              <a:t> </a:t>
            </a:r>
            <a:r>
              <a:rPr lang="en-US" dirty="0"/>
              <a:t>s</a:t>
            </a:r>
            <a:r>
              <a:rPr lang="en-US" spc="-10" dirty="0"/>
              <a:t>i</a:t>
            </a:r>
            <a:r>
              <a:rPr lang="en-US" spc="-5" dirty="0"/>
              <a:t>t</a:t>
            </a:r>
            <a:r>
              <a:rPr lang="en-US" dirty="0"/>
              <a:t>e</a:t>
            </a:r>
          </a:p>
          <a:p>
            <a:pPr marL="962660" marR="5080" lvl="1" indent="-342900">
              <a:lnSpc>
                <a:spcPct val="100000"/>
              </a:lnSpc>
              <a:spcBef>
                <a:spcPts val="480"/>
              </a:spcBef>
              <a:buClr>
                <a:srgbClr val="990033"/>
              </a:buClr>
              <a:buSzPct val="110000"/>
              <a:buFont typeface="Wingdings"/>
              <a:buChar char=""/>
              <a:tabLst>
                <a:tab pos="963294" algn="l"/>
              </a:tabLst>
            </a:pPr>
            <a:r>
              <a:rPr lang="en-US" sz="2000" spc="-5" dirty="0">
                <a:latin typeface="Arial"/>
                <a:cs typeface="Arial"/>
              </a:rPr>
              <a:t>I</a:t>
            </a:r>
            <a:r>
              <a:rPr lang="en-US" sz="2000" dirty="0">
                <a:latin typeface="Arial"/>
                <a:cs typeface="Arial"/>
              </a:rPr>
              <a:t>f</a:t>
            </a:r>
            <a:r>
              <a:rPr lang="en-US" sz="2000" spc="-25" dirty="0">
                <a:latin typeface="Arial"/>
                <a:cs typeface="Arial"/>
              </a:rPr>
              <a:t> </a:t>
            </a:r>
            <a:r>
              <a:rPr lang="en-US" sz="2000" dirty="0">
                <a:latin typeface="Arial"/>
                <a:cs typeface="Arial"/>
              </a:rPr>
              <a:t>no</a:t>
            </a:r>
            <a:r>
              <a:rPr lang="en-US" sz="2000" spc="-5" dirty="0">
                <a:latin typeface="Arial"/>
                <a:cs typeface="Arial"/>
              </a:rPr>
              <a:t> </a:t>
            </a:r>
            <a:r>
              <a:rPr lang="en-US" sz="2000" spc="5" dirty="0">
                <a:latin typeface="Arial"/>
                <a:cs typeface="Arial"/>
              </a:rPr>
              <a:t>s</a:t>
            </a:r>
            <a:r>
              <a:rPr lang="en-US" sz="2000" dirty="0">
                <a:latin typeface="Arial"/>
                <a:cs typeface="Arial"/>
              </a:rPr>
              <a:t>u</a:t>
            </a:r>
            <a:r>
              <a:rPr lang="en-US" sz="2000" spc="5" dirty="0">
                <a:latin typeface="Arial"/>
                <a:cs typeface="Arial"/>
              </a:rPr>
              <a:t>c</a:t>
            </a:r>
            <a:r>
              <a:rPr lang="en-US" sz="2000" dirty="0">
                <a:latin typeface="Arial"/>
                <a:cs typeface="Arial"/>
              </a:rPr>
              <a:t>h</a:t>
            </a:r>
            <a:r>
              <a:rPr lang="en-US" sz="2000" spc="-30" dirty="0">
                <a:latin typeface="Arial"/>
                <a:cs typeface="Arial"/>
              </a:rPr>
              <a:t> </a:t>
            </a:r>
            <a:r>
              <a:rPr lang="en-US" sz="2000" dirty="0">
                <a:latin typeface="Arial"/>
                <a:cs typeface="Arial"/>
              </a:rPr>
              <a:t>re</a:t>
            </a:r>
            <a:r>
              <a:rPr lang="en-US" sz="2000" spc="-10" dirty="0">
                <a:latin typeface="Arial"/>
                <a:cs typeface="Arial"/>
              </a:rPr>
              <a:t>v</a:t>
            </a:r>
            <a:r>
              <a:rPr lang="en-US" sz="2000" spc="-5" dirty="0">
                <a:latin typeface="Arial"/>
                <a:cs typeface="Arial"/>
              </a:rPr>
              <a:t>i</a:t>
            </a:r>
            <a:r>
              <a:rPr lang="en-US" sz="2000" dirty="0">
                <a:latin typeface="Arial"/>
                <a:cs typeface="Arial"/>
              </a:rPr>
              <a:t>ew</a:t>
            </a:r>
            <a:r>
              <a:rPr lang="en-US" sz="2000" spc="-15" dirty="0">
                <a:latin typeface="Arial"/>
                <a:cs typeface="Arial"/>
              </a:rPr>
              <a:t> </a:t>
            </a:r>
            <a:r>
              <a:rPr lang="en-US" sz="2000" dirty="0">
                <a:latin typeface="Arial"/>
                <a:cs typeface="Arial"/>
              </a:rPr>
              <a:t>body</a:t>
            </a:r>
            <a:r>
              <a:rPr lang="en-US" sz="2000" spc="-25" dirty="0">
                <a:latin typeface="Arial"/>
                <a:cs typeface="Arial"/>
              </a:rPr>
              <a:t> </a:t>
            </a:r>
            <a:r>
              <a:rPr lang="en-US" sz="2000" dirty="0">
                <a:latin typeface="Arial"/>
                <a:cs typeface="Arial"/>
              </a:rPr>
              <a:t>e</a:t>
            </a:r>
            <a:r>
              <a:rPr lang="en-US" sz="2000" spc="-10" dirty="0">
                <a:latin typeface="Arial"/>
                <a:cs typeface="Arial"/>
              </a:rPr>
              <a:t>x</a:t>
            </a:r>
            <a:r>
              <a:rPr lang="en-US" sz="2000" spc="-5" dirty="0">
                <a:latin typeface="Arial"/>
                <a:cs typeface="Arial"/>
              </a:rPr>
              <a:t>i</a:t>
            </a:r>
            <a:r>
              <a:rPr lang="en-US" sz="2000" spc="5" dirty="0">
                <a:latin typeface="Arial"/>
                <a:cs typeface="Arial"/>
              </a:rPr>
              <a:t>s</a:t>
            </a:r>
            <a:r>
              <a:rPr lang="en-US" sz="2000" spc="-5" dirty="0">
                <a:latin typeface="Arial"/>
                <a:cs typeface="Arial"/>
              </a:rPr>
              <a:t>t</a:t>
            </a:r>
            <a:r>
              <a:rPr lang="en-US" sz="2000" spc="5" dirty="0">
                <a:latin typeface="Arial"/>
                <a:cs typeface="Arial"/>
              </a:rPr>
              <a:t>s</a:t>
            </a:r>
            <a:r>
              <a:rPr lang="en-US" sz="2000" dirty="0">
                <a:latin typeface="Arial"/>
                <a:cs typeface="Arial"/>
              </a:rPr>
              <a:t>,</a:t>
            </a:r>
            <a:r>
              <a:rPr lang="en-US" sz="2000" spc="-25" dirty="0">
                <a:latin typeface="Arial"/>
                <a:cs typeface="Arial"/>
              </a:rPr>
              <a:t> </a:t>
            </a:r>
            <a:r>
              <a:rPr lang="en-US" sz="2000" spc="-5" dirty="0">
                <a:latin typeface="Arial"/>
                <a:cs typeface="Arial"/>
              </a:rPr>
              <a:t>M</a:t>
            </a:r>
            <a:r>
              <a:rPr lang="en-US" sz="2000" dirty="0">
                <a:latin typeface="Arial"/>
                <a:cs typeface="Arial"/>
              </a:rPr>
              <a:t>R</a:t>
            </a:r>
            <a:r>
              <a:rPr lang="en-US" sz="2000" spc="-5" dirty="0">
                <a:latin typeface="Arial"/>
                <a:cs typeface="Arial"/>
              </a:rPr>
              <a:t>E</a:t>
            </a:r>
            <a:r>
              <a:rPr lang="en-US" sz="2000" dirty="0">
                <a:latin typeface="Arial"/>
                <a:cs typeface="Arial"/>
              </a:rPr>
              <a:t>B</a:t>
            </a:r>
            <a:r>
              <a:rPr lang="en-US" sz="2000" spc="-10" dirty="0">
                <a:latin typeface="Arial"/>
                <a:cs typeface="Arial"/>
              </a:rPr>
              <a:t> </a:t>
            </a:r>
            <a:r>
              <a:rPr lang="en-US" sz="2000" dirty="0">
                <a:latin typeface="Arial"/>
                <a:cs typeface="Arial"/>
              </a:rPr>
              <a:t>pra</a:t>
            </a:r>
            <a:r>
              <a:rPr lang="en-US" sz="2000" spc="5" dirty="0">
                <a:latin typeface="Arial"/>
                <a:cs typeface="Arial"/>
              </a:rPr>
              <a:t>c</a:t>
            </a:r>
            <a:r>
              <a:rPr lang="en-US" sz="2000" spc="-5" dirty="0">
                <a:latin typeface="Arial"/>
                <a:cs typeface="Arial"/>
              </a:rPr>
              <a:t>ti</a:t>
            </a:r>
            <a:r>
              <a:rPr lang="en-US" sz="2000" spc="5" dirty="0">
                <a:latin typeface="Arial"/>
                <a:cs typeface="Arial"/>
              </a:rPr>
              <a:t>c</a:t>
            </a:r>
            <a:r>
              <a:rPr lang="en-US" sz="2000" dirty="0">
                <a:latin typeface="Arial"/>
                <a:cs typeface="Arial"/>
              </a:rPr>
              <a:t>e</a:t>
            </a:r>
            <a:r>
              <a:rPr lang="en-US" sz="2000" spc="-40" dirty="0">
                <a:latin typeface="Arial"/>
                <a:cs typeface="Arial"/>
              </a:rPr>
              <a:t> </a:t>
            </a:r>
            <a:r>
              <a:rPr lang="en-US" sz="2000" spc="-5" dirty="0">
                <a:latin typeface="Arial"/>
                <a:cs typeface="Arial"/>
              </a:rPr>
              <a:t>i</a:t>
            </a:r>
            <a:r>
              <a:rPr lang="en-US" sz="2000" dirty="0">
                <a:latin typeface="Arial"/>
                <a:cs typeface="Arial"/>
              </a:rPr>
              <a:t>s </a:t>
            </a:r>
            <a:r>
              <a:rPr lang="en-US" sz="2000" spc="-5" dirty="0">
                <a:latin typeface="Arial"/>
                <a:cs typeface="Arial"/>
              </a:rPr>
              <a:t>t</a:t>
            </a:r>
            <a:r>
              <a:rPr lang="en-US" sz="2000" dirty="0">
                <a:latin typeface="Arial"/>
                <a:cs typeface="Arial"/>
              </a:rPr>
              <a:t>o</a:t>
            </a:r>
            <a:r>
              <a:rPr lang="en-US" sz="2000" spc="-15" dirty="0">
                <a:latin typeface="Arial"/>
                <a:cs typeface="Arial"/>
              </a:rPr>
              <a:t> </a:t>
            </a:r>
            <a:r>
              <a:rPr lang="en-US" sz="2000" dirty="0">
                <a:latin typeface="Arial"/>
                <a:cs typeface="Arial"/>
              </a:rPr>
              <a:t>re</a:t>
            </a:r>
            <a:r>
              <a:rPr lang="en-US" sz="2000" spc="5" dirty="0">
                <a:latin typeface="Arial"/>
                <a:cs typeface="Arial"/>
              </a:rPr>
              <a:t>c</a:t>
            </a:r>
            <a:r>
              <a:rPr lang="en-US" sz="2000" dirty="0">
                <a:latin typeface="Arial"/>
                <a:cs typeface="Arial"/>
              </a:rPr>
              <a:t>ru</a:t>
            </a:r>
            <a:r>
              <a:rPr lang="en-US" sz="2000" spc="-5" dirty="0">
                <a:latin typeface="Arial"/>
                <a:cs typeface="Arial"/>
              </a:rPr>
              <a:t>i</a:t>
            </a:r>
            <a:r>
              <a:rPr lang="en-US" sz="2000" dirty="0">
                <a:latin typeface="Arial"/>
                <a:cs typeface="Arial"/>
              </a:rPr>
              <a:t>t</a:t>
            </a:r>
            <a:r>
              <a:rPr lang="en-US" sz="2000" spc="-45" dirty="0">
                <a:latin typeface="Arial"/>
                <a:cs typeface="Arial"/>
              </a:rPr>
              <a:t> </a:t>
            </a:r>
            <a:r>
              <a:rPr lang="en-US" sz="2000" dirty="0">
                <a:latin typeface="Arial"/>
                <a:cs typeface="Arial"/>
              </a:rPr>
              <a:t>an</a:t>
            </a:r>
            <a:r>
              <a:rPr lang="en-US" sz="2000" spc="-5" dirty="0">
                <a:latin typeface="Arial"/>
                <a:cs typeface="Arial"/>
              </a:rPr>
              <a:t> </a:t>
            </a:r>
            <a:r>
              <a:rPr lang="en-US" sz="2000" dirty="0">
                <a:latin typeface="Arial"/>
                <a:cs typeface="Arial"/>
              </a:rPr>
              <a:t>ar</a:t>
            </a:r>
            <a:r>
              <a:rPr lang="en-US" sz="2000" spc="-5" dirty="0">
                <a:latin typeface="Arial"/>
                <a:cs typeface="Arial"/>
              </a:rPr>
              <a:t>m</a:t>
            </a:r>
            <a:r>
              <a:rPr lang="en-US" sz="2000" dirty="0">
                <a:latin typeface="Arial"/>
                <a:cs typeface="Arial"/>
              </a:rPr>
              <a:t>s- </a:t>
            </a:r>
            <a:r>
              <a:rPr lang="en-US" sz="2000" spc="-5" dirty="0">
                <a:latin typeface="Arial"/>
                <a:cs typeface="Arial"/>
              </a:rPr>
              <a:t>l</a:t>
            </a:r>
            <a:r>
              <a:rPr lang="en-US" sz="2000" dirty="0">
                <a:latin typeface="Arial"/>
                <a:cs typeface="Arial"/>
              </a:rPr>
              <a:t>eng</a:t>
            </a:r>
            <a:r>
              <a:rPr lang="en-US" sz="2000" spc="-5" dirty="0">
                <a:latin typeface="Arial"/>
                <a:cs typeface="Arial"/>
              </a:rPr>
              <a:t>t</a:t>
            </a:r>
            <a:r>
              <a:rPr lang="en-US" sz="2000" dirty="0">
                <a:latin typeface="Arial"/>
                <a:cs typeface="Arial"/>
              </a:rPr>
              <a:t>h</a:t>
            </a:r>
            <a:r>
              <a:rPr lang="en-US" sz="2000" spc="-15" dirty="0">
                <a:latin typeface="Arial"/>
                <a:cs typeface="Arial"/>
              </a:rPr>
              <a:t> </a:t>
            </a:r>
            <a:r>
              <a:rPr lang="en-US" sz="2000" dirty="0">
                <a:latin typeface="Arial"/>
                <a:cs typeface="Arial"/>
              </a:rPr>
              <a:t>ad</a:t>
            </a:r>
            <a:r>
              <a:rPr lang="en-US" sz="2000" spc="-15" dirty="0">
                <a:latin typeface="Arial"/>
                <a:cs typeface="Arial"/>
              </a:rPr>
              <a:t> </a:t>
            </a:r>
            <a:r>
              <a:rPr lang="en-US" sz="2000" dirty="0">
                <a:latin typeface="Arial"/>
                <a:cs typeface="Arial"/>
              </a:rPr>
              <a:t>hoc</a:t>
            </a:r>
            <a:r>
              <a:rPr lang="en-US" sz="2000" spc="-10" dirty="0">
                <a:latin typeface="Arial"/>
                <a:cs typeface="Arial"/>
              </a:rPr>
              <a:t> </a:t>
            </a:r>
            <a:r>
              <a:rPr lang="en-US" sz="2000" dirty="0">
                <a:latin typeface="Arial"/>
                <a:cs typeface="Arial"/>
              </a:rPr>
              <a:t>ad</a:t>
            </a:r>
            <a:r>
              <a:rPr lang="en-US" sz="2000" spc="-10" dirty="0">
                <a:latin typeface="Arial"/>
                <a:cs typeface="Arial"/>
              </a:rPr>
              <a:t>v</a:t>
            </a:r>
            <a:r>
              <a:rPr lang="en-US" sz="2000" spc="-5" dirty="0">
                <a:latin typeface="Arial"/>
                <a:cs typeface="Arial"/>
              </a:rPr>
              <a:t>i</a:t>
            </a:r>
            <a:r>
              <a:rPr lang="en-US" sz="2000" spc="5" dirty="0">
                <a:latin typeface="Arial"/>
                <a:cs typeface="Arial"/>
              </a:rPr>
              <a:t>s</a:t>
            </a:r>
            <a:r>
              <a:rPr lang="en-US" sz="2000" dirty="0">
                <a:latin typeface="Arial"/>
                <a:cs typeface="Arial"/>
              </a:rPr>
              <a:t>or</a:t>
            </a:r>
            <a:r>
              <a:rPr lang="en-US" sz="2000" spc="-25" dirty="0">
                <a:latin typeface="Arial"/>
                <a:cs typeface="Arial"/>
              </a:rPr>
              <a:t> </a:t>
            </a:r>
            <a:r>
              <a:rPr lang="en-US" sz="2000" dirty="0">
                <a:latin typeface="Arial"/>
                <a:cs typeface="Arial"/>
              </a:rPr>
              <a:t>w</a:t>
            </a:r>
            <a:r>
              <a:rPr lang="en-US" sz="2000" spc="-5" dirty="0">
                <a:latin typeface="Arial"/>
                <a:cs typeface="Arial"/>
              </a:rPr>
              <a:t>it</a:t>
            </a:r>
            <a:r>
              <a:rPr lang="en-US" sz="2000" dirty="0">
                <a:latin typeface="Arial"/>
                <a:cs typeface="Arial"/>
              </a:rPr>
              <a:t>h</a:t>
            </a:r>
            <a:r>
              <a:rPr lang="en-US" sz="2000" spc="-5" dirty="0">
                <a:latin typeface="Arial"/>
                <a:cs typeface="Arial"/>
              </a:rPr>
              <a:t> </a:t>
            </a:r>
            <a:r>
              <a:rPr lang="en-US" sz="2000" spc="5" dirty="0">
                <a:latin typeface="Arial"/>
                <a:cs typeface="Arial"/>
              </a:rPr>
              <a:t>s</a:t>
            </a:r>
            <a:r>
              <a:rPr lang="en-US" sz="2000" dirty="0">
                <a:latin typeface="Arial"/>
                <a:cs typeface="Arial"/>
              </a:rPr>
              <a:t>o</a:t>
            </a:r>
            <a:r>
              <a:rPr lang="en-US" sz="2000" spc="-5" dirty="0">
                <a:latin typeface="Arial"/>
                <a:cs typeface="Arial"/>
              </a:rPr>
              <a:t>m</a:t>
            </a:r>
            <a:r>
              <a:rPr lang="en-US" sz="2000" dirty="0">
                <a:latin typeface="Arial"/>
                <a:cs typeface="Arial"/>
              </a:rPr>
              <a:t>e</a:t>
            </a:r>
            <a:r>
              <a:rPr lang="en-US" sz="2000" spc="-30" dirty="0">
                <a:latin typeface="Arial"/>
                <a:cs typeface="Arial"/>
              </a:rPr>
              <a:t> </a:t>
            </a:r>
            <a:r>
              <a:rPr lang="en-US" sz="2000" spc="5" dirty="0">
                <a:latin typeface="Arial"/>
                <a:cs typeface="Arial"/>
              </a:rPr>
              <a:t>k</a:t>
            </a:r>
            <a:r>
              <a:rPr lang="en-US" sz="2000" dirty="0">
                <a:latin typeface="Arial"/>
                <a:cs typeface="Arial"/>
              </a:rPr>
              <a:t>now</a:t>
            </a:r>
            <a:r>
              <a:rPr lang="en-US" sz="2000" spc="-5" dirty="0">
                <a:latin typeface="Arial"/>
                <a:cs typeface="Arial"/>
              </a:rPr>
              <a:t>l</a:t>
            </a:r>
            <a:r>
              <a:rPr lang="en-US" sz="2000" dirty="0">
                <a:latin typeface="Arial"/>
                <a:cs typeface="Arial"/>
              </a:rPr>
              <a:t>edge</a:t>
            </a:r>
            <a:r>
              <a:rPr lang="en-US" sz="2000" spc="-30" dirty="0">
                <a:latin typeface="Arial"/>
                <a:cs typeface="Arial"/>
              </a:rPr>
              <a:t> </a:t>
            </a:r>
            <a:r>
              <a:rPr lang="en-US" sz="2000" dirty="0">
                <a:latin typeface="Arial"/>
                <a:cs typeface="Arial"/>
              </a:rPr>
              <a:t>of</a:t>
            </a:r>
            <a:r>
              <a:rPr lang="en-US" sz="2000" spc="-25" dirty="0">
                <a:latin typeface="Arial"/>
                <a:cs typeface="Arial"/>
              </a:rPr>
              <a:t> </a:t>
            </a:r>
            <a:r>
              <a:rPr lang="en-US" sz="2000" spc="-5" dirty="0">
                <a:latin typeface="Arial"/>
                <a:cs typeface="Arial"/>
              </a:rPr>
              <a:t>t</a:t>
            </a:r>
            <a:r>
              <a:rPr lang="en-US" sz="2000" dirty="0">
                <a:latin typeface="Arial"/>
                <a:cs typeface="Arial"/>
              </a:rPr>
              <a:t>he</a:t>
            </a:r>
            <a:r>
              <a:rPr lang="en-US" sz="2000" spc="-15" dirty="0">
                <a:latin typeface="Arial"/>
                <a:cs typeface="Arial"/>
              </a:rPr>
              <a:t> </a:t>
            </a:r>
            <a:r>
              <a:rPr lang="en-US" sz="2000" spc="-5" dirty="0">
                <a:latin typeface="Arial"/>
                <a:cs typeface="Arial"/>
              </a:rPr>
              <a:t>l</a:t>
            </a:r>
            <a:r>
              <a:rPr lang="en-US" sz="2000" dirty="0">
                <a:latin typeface="Arial"/>
                <a:cs typeface="Arial"/>
              </a:rPr>
              <a:t>o</a:t>
            </a:r>
            <a:r>
              <a:rPr lang="en-US" sz="2000" spc="5" dirty="0">
                <a:latin typeface="Arial"/>
                <a:cs typeface="Arial"/>
              </a:rPr>
              <a:t>c</a:t>
            </a:r>
            <a:r>
              <a:rPr lang="en-US" sz="2000" dirty="0">
                <a:latin typeface="Arial"/>
                <a:cs typeface="Arial"/>
              </a:rPr>
              <a:t>al</a:t>
            </a:r>
            <a:r>
              <a:rPr lang="en-US" sz="2000" spc="-10" dirty="0">
                <a:latin typeface="Arial"/>
                <a:cs typeface="Arial"/>
              </a:rPr>
              <a:t> </a:t>
            </a:r>
            <a:r>
              <a:rPr lang="en-US" sz="2000" spc="5" dirty="0">
                <a:latin typeface="Arial"/>
                <a:cs typeface="Arial"/>
              </a:rPr>
              <a:t>c</a:t>
            </a:r>
            <a:r>
              <a:rPr lang="en-US" sz="2000" dirty="0">
                <a:latin typeface="Arial"/>
                <a:cs typeface="Arial"/>
              </a:rPr>
              <a:t>on</a:t>
            </a:r>
            <a:r>
              <a:rPr lang="en-US" sz="2000" spc="-5" dirty="0">
                <a:latin typeface="Arial"/>
                <a:cs typeface="Arial"/>
              </a:rPr>
              <a:t>t</a:t>
            </a:r>
            <a:r>
              <a:rPr lang="en-US" sz="2000" dirty="0">
                <a:latin typeface="Arial"/>
                <a:cs typeface="Arial"/>
              </a:rPr>
              <a:t>e</a:t>
            </a:r>
            <a:r>
              <a:rPr lang="en-US" sz="2000" spc="-10" dirty="0">
                <a:latin typeface="Arial"/>
                <a:cs typeface="Arial"/>
              </a:rPr>
              <a:t>x</a:t>
            </a:r>
            <a:r>
              <a:rPr lang="en-US" sz="2000" spc="-5" dirty="0">
                <a:latin typeface="Arial"/>
                <a:cs typeface="Arial"/>
              </a:rPr>
              <a:t>t</a:t>
            </a:r>
            <a:r>
              <a:rPr lang="en-US" sz="2000" dirty="0">
                <a:latin typeface="Arial"/>
                <a:cs typeface="Arial"/>
              </a:rPr>
              <a:t>,</a:t>
            </a:r>
            <a:r>
              <a:rPr lang="en-US" sz="2000" spc="-35" dirty="0">
                <a:latin typeface="Arial"/>
                <a:cs typeface="Arial"/>
              </a:rPr>
              <a:t> </a:t>
            </a:r>
            <a:r>
              <a:rPr lang="en-US" sz="2000" spc="-5" dirty="0">
                <a:latin typeface="Arial"/>
                <a:cs typeface="Arial"/>
              </a:rPr>
              <a:t>i</a:t>
            </a:r>
            <a:r>
              <a:rPr lang="en-US" sz="2000" dirty="0">
                <a:latin typeface="Arial"/>
                <a:cs typeface="Arial"/>
              </a:rPr>
              <a:t>f ne</a:t>
            </a:r>
            <a:r>
              <a:rPr lang="en-US" sz="2000" spc="5" dirty="0">
                <a:latin typeface="Arial"/>
                <a:cs typeface="Arial"/>
              </a:rPr>
              <a:t>c</a:t>
            </a:r>
            <a:r>
              <a:rPr lang="en-US" sz="2000" dirty="0">
                <a:latin typeface="Arial"/>
                <a:cs typeface="Arial"/>
              </a:rPr>
              <a:t>e</a:t>
            </a:r>
            <a:r>
              <a:rPr lang="en-US" sz="2000" spc="5" dirty="0">
                <a:latin typeface="Arial"/>
                <a:cs typeface="Arial"/>
              </a:rPr>
              <a:t>ss</a:t>
            </a:r>
            <a:r>
              <a:rPr lang="en-US" sz="2000" dirty="0">
                <a:latin typeface="Arial"/>
                <a:cs typeface="Arial"/>
              </a:rPr>
              <a:t>a</a:t>
            </a:r>
            <a:r>
              <a:rPr lang="en-US" sz="2000" spc="-10" dirty="0">
                <a:latin typeface="Arial"/>
                <a:cs typeface="Arial"/>
              </a:rPr>
              <a:t>ry</a:t>
            </a:r>
            <a:r>
              <a:rPr lang="en-US" sz="2000" dirty="0">
                <a:latin typeface="Arial"/>
                <a:cs typeface="Arial"/>
              </a:rPr>
              <a:t>,</a:t>
            </a:r>
            <a:r>
              <a:rPr lang="en-US" sz="2000" spc="-45" dirty="0">
                <a:latin typeface="Arial"/>
                <a:cs typeface="Arial"/>
              </a:rPr>
              <a:t> </a:t>
            </a:r>
            <a:r>
              <a:rPr lang="en-US" sz="2000" spc="-5" dirty="0">
                <a:latin typeface="Arial"/>
                <a:cs typeface="Arial"/>
              </a:rPr>
              <a:t>t</a:t>
            </a:r>
            <a:r>
              <a:rPr lang="en-US" sz="2000" dirty="0">
                <a:latin typeface="Arial"/>
                <a:cs typeface="Arial"/>
              </a:rPr>
              <a:t>o</a:t>
            </a:r>
            <a:r>
              <a:rPr lang="en-US" sz="2000" spc="-15" dirty="0">
                <a:latin typeface="Arial"/>
                <a:cs typeface="Arial"/>
              </a:rPr>
              <a:t> </a:t>
            </a:r>
            <a:r>
              <a:rPr lang="en-US" sz="2000" dirty="0">
                <a:latin typeface="Arial"/>
                <a:cs typeface="Arial"/>
              </a:rPr>
              <a:t>pro</a:t>
            </a:r>
            <a:r>
              <a:rPr lang="en-US" sz="2000" spc="-10" dirty="0">
                <a:latin typeface="Arial"/>
                <a:cs typeface="Arial"/>
              </a:rPr>
              <a:t>v</a:t>
            </a:r>
            <a:r>
              <a:rPr lang="en-US" sz="2000" spc="-5" dirty="0">
                <a:latin typeface="Arial"/>
                <a:cs typeface="Arial"/>
              </a:rPr>
              <a:t>i</a:t>
            </a:r>
            <a:r>
              <a:rPr lang="en-US" sz="2000" dirty="0">
                <a:latin typeface="Arial"/>
                <a:cs typeface="Arial"/>
              </a:rPr>
              <a:t>de</a:t>
            </a:r>
            <a:r>
              <a:rPr lang="en-US" sz="2000" spc="-15" dirty="0">
                <a:latin typeface="Arial"/>
                <a:cs typeface="Arial"/>
              </a:rPr>
              <a:t> </a:t>
            </a:r>
            <a:r>
              <a:rPr lang="en-US" sz="2000" dirty="0">
                <a:latin typeface="Arial"/>
                <a:cs typeface="Arial"/>
              </a:rPr>
              <a:t>qu</a:t>
            </a:r>
            <a:r>
              <a:rPr lang="en-US" sz="2000" spc="-5" dirty="0">
                <a:latin typeface="Arial"/>
                <a:cs typeface="Arial"/>
              </a:rPr>
              <a:t>i</a:t>
            </a:r>
            <a:r>
              <a:rPr lang="en-US" sz="2000" spc="5" dirty="0">
                <a:latin typeface="Arial"/>
                <a:cs typeface="Arial"/>
              </a:rPr>
              <a:t>c</a:t>
            </a:r>
            <a:r>
              <a:rPr lang="en-US" sz="2000" dirty="0">
                <a:latin typeface="Arial"/>
                <a:cs typeface="Arial"/>
              </a:rPr>
              <a:t>k</a:t>
            </a:r>
            <a:r>
              <a:rPr lang="en-US" sz="2000" spc="-15" dirty="0">
                <a:latin typeface="Arial"/>
                <a:cs typeface="Arial"/>
              </a:rPr>
              <a:t> </a:t>
            </a:r>
            <a:r>
              <a:rPr lang="en-US" sz="2000" spc="-5" dirty="0">
                <a:latin typeface="Arial"/>
                <a:cs typeface="Arial"/>
              </a:rPr>
              <a:t>f</a:t>
            </a:r>
            <a:r>
              <a:rPr lang="en-US" sz="2000" dirty="0">
                <a:latin typeface="Arial"/>
                <a:cs typeface="Arial"/>
              </a:rPr>
              <a:t>eedba</a:t>
            </a:r>
            <a:r>
              <a:rPr lang="en-US" sz="2000" spc="5" dirty="0">
                <a:latin typeface="Arial"/>
                <a:cs typeface="Arial"/>
              </a:rPr>
              <a:t>c</a:t>
            </a:r>
            <a:r>
              <a:rPr lang="en-US" sz="2000" dirty="0">
                <a:latin typeface="Arial"/>
                <a:cs typeface="Arial"/>
              </a:rPr>
              <a:t>k</a:t>
            </a:r>
            <a:r>
              <a:rPr lang="en-US" sz="2000" spc="-50" dirty="0">
                <a:latin typeface="Arial"/>
                <a:cs typeface="Arial"/>
              </a:rPr>
              <a:t> </a:t>
            </a:r>
            <a:r>
              <a:rPr lang="en-US" sz="2000" dirty="0">
                <a:latin typeface="Arial"/>
                <a:cs typeface="Arial"/>
              </a:rPr>
              <a:t>on</a:t>
            </a:r>
            <a:r>
              <a:rPr lang="en-US" sz="2000" spc="-5" dirty="0">
                <a:latin typeface="Arial"/>
                <a:cs typeface="Arial"/>
              </a:rPr>
              <a:t> t</a:t>
            </a:r>
            <a:r>
              <a:rPr lang="en-US" sz="2000" dirty="0">
                <a:latin typeface="Arial"/>
                <a:cs typeface="Arial"/>
              </a:rPr>
              <a:t>he</a:t>
            </a:r>
            <a:r>
              <a:rPr lang="en-US" sz="2000" spc="-15" dirty="0">
                <a:latin typeface="Arial"/>
                <a:cs typeface="Arial"/>
              </a:rPr>
              <a:t> </a:t>
            </a:r>
            <a:r>
              <a:rPr lang="en-US" sz="2000" dirty="0">
                <a:latin typeface="Arial"/>
                <a:cs typeface="Arial"/>
              </a:rPr>
              <a:t>pro</a:t>
            </a:r>
            <a:r>
              <a:rPr lang="en-US" sz="2000" spc="-5" dirty="0">
                <a:latin typeface="Arial"/>
                <a:cs typeface="Arial"/>
              </a:rPr>
              <a:t>t</a:t>
            </a:r>
            <a:r>
              <a:rPr lang="en-US" sz="2000" dirty="0">
                <a:latin typeface="Arial"/>
                <a:cs typeface="Arial"/>
              </a:rPr>
              <a:t>o</a:t>
            </a:r>
            <a:r>
              <a:rPr lang="en-US" sz="2000" spc="5" dirty="0">
                <a:latin typeface="Arial"/>
                <a:cs typeface="Arial"/>
              </a:rPr>
              <a:t>c</a:t>
            </a:r>
            <a:r>
              <a:rPr lang="en-US" sz="2000" dirty="0">
                <a:latin typeface="Arial"/>
                <a:cs typeface="Arial"/>
              </a:rPr>
              <a:t>ol</a:t>
            </a:r>
          </a:p>
        </p:txBody>
      </p:sp>
    </p:spTree>
    <p:extLst>
      <p:ext uri="{BB962C8B-B14F-4D97-AF65-F5344CB8AC3E}">
        <p14:creationId xmlns:p14="http://schemas.microsoft.com/office/powerpoint/2010/main" val="251774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4054-68A3-4346-41FB-A70B81AB661F}"/>
              </a:ext>
            </a:extLst>
          </p:cNvPr>
          <p:cNvSpPr>
            <a:spLocks noGrp="1"/>
          </p:cNvSpPr>
          <p:nvPr>
            <p:ph type="title"/>
          </p:nvPr>
        </p:nvSpPr>
        <p:spPr/>
        <p:txBody>
          <a:bodyPr/>
          <a:lstStyle/>
          <a:p>
            <a:r>
              <a:rPr lang="en-CA" dirty="0"/>
              <a:t>About the Speaker</a:t>
            </a:r>
          </a:p>
        </p:txBody>
      </p:sp>
      <p:sp>
        <p:nvSpPr>
          <p:cNvPr id="3" name="Content Placeholder 2">
            <a:extLst>
              <a:ext uri="{FF2B5EF4-FFF2-40B4-BE49-F238E27FC236}">
                <a16:creationId xmlns:a16="http://schemas.microsoft.com/office/drawing/2014/main" id="{DB4C91E7-E119-1537-3E08-108583E178D7}"/>
              </a:ext>
            </a:extLst>
          </p:cNvPr>
          <p:cNvSpPr>
            <a:spLocks noGrp="1"/>
          </p:cNvSpPr>
          <p:nvPr>
            <p:ph idx="1"/>
          </p:nvPr>
        </p:nvSpPr>
        <p:spPr/>
        <p:txBody>
          <a:bodyPr/>
          <a:lstStyle/>
          <a:p>
            <a:r>
              <a:rPr lang="en-CA" b="1" dirty="0"/>
              <a:t>Dr. Brian Detlor</a:t>
            </a:r>
          </a:p>
          <a:p>
            <a:pPr lvl="1"/>
            <a:r>
              <a:rPr lang="en-US" dirty="0">
                <a:solidFill>
                  <a:srgbClr val="7A003C"/>
                </a:solidFill>
              </a:rPr>
              <a:t>Professor </a:t>
            </a:r>
            <a:r>
              <a:rPr lang="en-US" dirty="0"/>
              <a:t>(Information Systems)</a:t>
            </a:r>
          </a:p>
          <a:p>
            <a:pPr lvl="1"/>
            <a:endParaRPr lang="en-US" dirty="0"/>
          </a:p>
          <a:p>
            <a:pPr lvl="1"/>
            <a:r>
              <a:rPr lang="en-US" dirty="0"/>
              <a:t>McMaster Research Ethics Board (MREB):</a:t>
            </a:r>
          </a:p>
          <a:p>
            <a:pPr lvl="2"/>
            <a:r>
              <a:rPr lang="en-US" dirty="0">
                <a:solidFill>
                  <a:srgbClr val="7A003C"/>
                </a:solidFill>
              </a:rPr>
              <a:t>Vice-Chair </a:t>
            </a:r>
            <a:r>
              <a:rPr lang="en-US" dirty="0"/>
              <a:t>(July 2022 – June 2024)</a:t>
            </a:r>
          </a:p>
          <a:p>
            <a:pPr lvl="2"/>
            <a:r>
              <a:rPr lang="en-US" dirty="0">
                <a:solidFill>
                  <a:srgbClr val="7A003C"/>
                </a:solidFill>
              </a:rPr>
              <a:t>Chair</a:t>
            </a:r>
            <a:r>
              <a:rPr lang="en-US" dirty="0"/>
              <a:t> (July 2011 – June 2015)</a:t>
            </a:r>
          </a:p>
          <a:p>
            <a:pPr lvl="2"/>
            <a:r>
              <a:rPr lang="en-US" dirty="0">
                <a:solidFill>
                  <a:srgbClr val="7A003C"/>
                </a:solidFill>
              </a:rPr>
              <a:t>Member</a:t>
            </a:r>
            <a:r>
              <a:rPr lang="en-US" dirty="0"/>
              <a:t> (July 2003 – June 2006)</a:t>
            </a:r>
          </a:p>
          <a:p>
            <a:pPr lvl="1"/>
            <a:endParaRPr lang="en-US" dirty="0"/>
          </a:p>
          <a:p>
            <a:pPr lvl="1"/>
            <a:r>
              <a:rPr lang="en-US" dirty="0"/>
              <a:t>School of Business Student Research Ethics Committee (SBSREC):</a:t>
            </a:r>
          </a:p>
          <a:p>
            <a:pPr lvl="2"/>
            <a:r>
              <a:rPr lang="en-US" dirty="0">
                <a:solidFill>
                  <a:srgbClr val="7A003C"/>
                </a:solidFill>
              </a:rPr>
              <a:t>Chair</a:t>
            </a:r>
            <a:r>
              <a:rPr lang="en-US" dirty="0"/>
              <a:t> (Jan 2002 – June 2003)</a:t>
            </a:r>
          </a:p>
          <a:p>
            <a:pPr lvl="2"/>
            <a:r>
              <a:rPr lang="en-US" dirty="0">
                <a:solidFill>
                  <a:srgbClr val="7A003C"/>
                </a:solidFill>
              </a:rPr>
              <a:t>Member</a:t>
            </a:r>
            <a:r>
              <a:rPr lang="en-US" dirty="0"/>
              <a:t> (July 2000 – Dec 2001)</a:t>
            </a:r>
          </a:p>
        </p:txBody>
      </p:sp>
    </p:spTree>
    <p:extLst>
      <p:ext uri="{BB962C8B-B14F-4D97-AF65-F5344CB8AC3E}">
        <p14:creationId xmlns:p14="http://schemas.microsoft.com/office/powerpoint/2010/main" val="481662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7D82-1696-E17B-0B6A-51C4154B3AD2}"/>
              </a:ext>
            </a:extLst>
          </p:cNvPr>
          <p:cNvSpPr>
            <a:spLocks noGrp="1"/>
          </p:cNvSpPr>
          <p:nvPr>
            <p:ph type="title"/>
          </p:nvPr>
        </p:nvSpPr>
        <p:spPr/>
        <p:txBody>
          <a:bodyPr/>
          <a:lstStyle/>
          <a:p>
            <a:r>
              <a:rPr lang="en-CA" dirty="0"/>
              <a:t>Things MREB Looks At</a:t>
            </a:r>
          </a:p>
        </p:txBody>
      </p:sp>
      <p:sp>
        <p:nvSpPr>
          <p:cNvPr id="3" name="Content Placeholder 2">
            <a:extLst>
              <a:ext uri="{FF2B5EF4-FFF2-40B4-BE49-F238E27FC236}">
                <a16:creationId xmlns:a16="http://schemas.microsoft.com/office/drawing/2014/main" id="{D7989D32-0680-D6F8-F529-A3FCE5D03ADF}"/>
              </a:ext>
            </a:extLst>
          </p:cNvPr>
          <p:cNvSpPr>
            <a:spLocks noGrp="1"/>
          </p:cNvSpPr>
          <p:nvPr>
            <p:ph idx="1"/>
          </p:nvPr>
        </p:nvSpPr>
        <p:spPr/>
        <p:txBody>
          <a:bodyPr/>
          <a:lstStyle/>
          <a:p>
            <a:r>
              <a:rPr lang="en-CA" b="1" dirty="0"/>
              <a:t>Initial Review</a:t>
            </a:r>
          </a:p>
          <a:p>
            <a:pPr lvl="1"/>
            <a:r>
              <a:rPr lang="en-CA" dirty="0"/>
              <a:t>Is the application complete?</a:t>
            </a:r>
          </a:p>
          <a:p>
            <a:pPr lvl="1"/>
            <a:r>
              <a:rPr lang="en-CA" dirty="0"/>
              <a:t>Key obvious concerns are identified and the researchers are asked to address them before submitting the application for formal review</a:t>
            </a:r>
          </a:p>
          <a:p>
            <a:pPr marL="0" indent="0">
              <a:buNone/>
            </a:pPr>
            <a:endParaRPr lang="en-CA" dirty="0"/>
          </a:p>
        </p:txBody>
      </p:sp>
    </p:spTree>
    <p:extLst>
      <p:ext uri="{BB962C8B-B14F-4D97-AF65-F5344CB8AC3E}">
        <p14:creationId xmlns:p14="http://schemas.microsoft.com/office/powerpoint/2010/main" val="3646145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7D82-1696-E17B-0B6A-51C4154B3AD2}"/>
              </a:ext>
            </a:extLst>
          </p:cNvPr>
          <p:cNvSpPr>
            <a:spLocks noGrp="1"/>
          </p:cNvSpPr>
          <p:nvPr>
            <p:ph type="title"/>
          </p:nvPr>
        </p:nvSpPr>
        <p:spPr/>
        <p:txBody>
          <a:bodyPr/>
          <a:lstStyle/>
          <a:p>
            <a:r>
              <a:rPr lang="en-CA" dirty="0"/>
              <a:t>Things MREB Looks At</a:t>
            </a:r>
          </a:p>
        </p:txBody>
      </p:sp>
      <p:sp>
        <p:nvSpPr>
          <p:cNvPr id="3" name="Content Placeholder 2">
            <a:extLst>
              <a:ext uri="{FF2B5EF4-FFF2-40B4-BE49-F238E27FC236}">
                <a16:creationId xmlns:a16="http://schemas.microsoft.com/office/drawing/2014/main" id="{D7989D32-0680-D6F8-F529-A3FCE5D03ADF}"/>
              </a:ext>
            </a:extLst>
          </p:cNvPr>
          <p:cNvSpPr>
            <a:spLocks noGrp="1"/>
          </p:cNvSpPr>
          <p:nvPr>
            <p:ph idx="1"/>
          </p:nvPr>
        </p:nvSpPr>
        <p:spPr/>
        <p:txBody>
          <a:bodyPr/>
          <a:lstStyle/>
          <a:p>
            <a:r>
              <a:rPr lang="en-CA" b="1" dirty="0"/>
              <a:t>Formal Review</a:t>
            </a:r>
          </a:p>
          <a:p>
            <a:pPr lvl="1"/>
            <a:r>
              <a:rPr lang="en-CA" dirty="0"/>
              <a:t>Who are the participants? Any marginalized populations? Any unjust exclusion of participants?</a:t>
            </a:r>
          </a:p>
          <a:p>
            <a:pPr lvl="1"/>
            <a:r>
              <a:rPr lang="en-CA" dirty="0"/>
              <a:t>Any conflicts of interests? Power dynamics?</a:t>
            </a:r>
          </a:p>
          <a:p>
            <a:pPr lvl="1"/>
            <a:r>
              <a:rPr lang="en-CA" dirty="0"/>
              <a:t>How is recruitment done? Are 3</a:t>
            </a:r>
            <a:r>
              <a:rPr lang="en-CA" baseline="30000" dirty="0"/>
              <a:t>rd</a:t>
            </a:r>
            <a:r>
              <a:rPr lang="en-CA" dirty="0"/>
              <a:t> parties involved? Are incentives coercive?</a:t>
            </a:r>
          </a:p>
          <a:p>
            <a:pPr lvl="1"/>
            <a:r>
              <a:rPr lang="en-CA" dirty="0"/>
              <a:t>What data collection activities will participants be involved with? What are the risks? Should the methods be altered to reduce the risks? Are the risks worth the benefits of the study? Will the proposed methods achieve the study’s purpose? Is any personal information being collected? Does this information need to be collected?</a:t>
            </a:r>
          </a:p>
        </p:txBody>
      </p:sp>
    </p:spTree>
    <p:extLst>
      <p:ext uri="{BB962C8B-B14F-4D97-AF65-F5344CB8AC3E}">
        <p14:creationId xmlns:p14="http://schemas.microsoft.com/office/powerpoint/2010/main" val="185543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7D82-1696-E17B-0B6A-51C4154B3AD2}"/>
              </a:ext>
            </a:extLst>
          </p:cNvPr>
          <p:cNvSpPr>
            <a:spLocks noGrp="1"/>
          </p:cNvSpPr>
          <p:nvPr>
            <p:ph type="title"/>
          </p:nvPr>
        </p:nvSpPr>
        <p:spPr/>
        <p:txBody>
          <a:bodyPr/>
          <a:lstStyle/>
          <a:p>
            <a:r>
              <a:rPr lang="en-CA" dirty="0"/>
              <a:t>Things MREB Looks At</a:t>
            </a:r>
          </a:p>
        </p:txBody>
      </p:sp>
      <p:sp>
        <p:nvSpPr>
          <p:cNvPr id="3" name="Content Placeholder 2">
            <a:extLst>
              <a:ext uri="{FF2B5EF4-FFF2-40B4-BE49-F238E27FC236}">
                <a16:creationId xmlns:a16="http://schemas.microsoft.com/office/drawing/2014/main" id="{D7989D32-0680-D6F8-F529-A3FCE5D03ADF}"/>
              </a:ext>
            </a:extLst>
          </p:cNvPr>
          <p:cNvSpPr>
            <a:spLocks noGrp="1"/>
          </p:cNvSpPr>
          <p:nvPr>
            <p:ph idx="1"/>
          </p:nvPr>
        </p:nvSpPr>
        <p:spPr/>
        <p:txBody>
          <a:bodyPr/>
          <a:lstStyle/>
          <a:p>
            <a:r>
              <a:rPr lang="en-CA" b="1" dirty="0"/>
              <a:t>Formal Review (cont’d)</a:t>
            </a:r>
          </a:p>
          <a:p>
            <a:pPr lvl="1"/>
            <a:r>
              <a:rPr lang="en-US" dirty="0"/>
              <a:t>Does the Letter of Information/Consent give an accurate and complete description that allows participants to make a fully informed decision to consent?</a:t>
            </a:r>
          </a:p>
          <a:p>
            <a:pPr lvl="1"/>
            <a:r>
              <a:rPr lang="en-US" dirty="0"/>
              <a:t>Is the process and documentation of consent appropriate?</a:t>
            </a:r>
          </a:p>
          <a:p>
            <a:pPr lvl="1"/>
            <a:r>
              <a:rPr lang="en-US" dirty="0"/>
              <a:t>Is parental/surrogate consent required? Is there an assent process? </a:t>
            </a:r>
          </a:p>
          <a:p>
            <a:pPr lvl="1"/>
            <a:r>
              <a:rPr lang="en-US" dirty="0"/>
              <a:t>If this is deception research, is the deception justified and is the debriefing plan sufficient?</a:t>
            </a:r>
          </a:p>
          <a:p>
            <a:pPr lvl="1"/>
            <a:r>
              <a:rPr lang="en-US" dirty="0"/>
              <a:t>Is the withdrawal process appropriate?</a:t>
            </a:r>
          </a:p>
          <a:p>
            <a:pPr lvl="1"/>
            <a:r>
              <a:rPr lang="en-US" dirty="0"/>
              <a:t>Is there proper handling of data in terms of confidentiality and security?</a:t>
            </a:r>
            <a:endParaRPr lang="en-CA" dirty="0"/>
          </a:p>
          <a:p>
            <a:endParaRPr lang="en-CA" dirty="0"/>
          </a:p>
        </p:txBody>
      </p:sp>
    </p:spTree>
    <p:extLst>
      <p:ext uri="{BB962C8B-B14F-4D97-AF65-F5344CB8AC3E}">
        <p14:creationId xmlns:p14="http://schemas.microsoft.com/office/powerpoint/2010/main" val="4077019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AC5C-7791-E362-BE74-0EE37F0430BF}"/>
              </a:ext>
            </a:extLst>
          </p:cNvPr>
          <p:cNvSpPr>
            <a:spLocks noGrp="1"/>
          </p:cNvSpPr>
          <p:nvPr>
            <p:ph type="title"/>
          </p:nvPr>
        </p:nvSpPr>
        <p:spPr/>
        <p:txBody>
          <a:bodyPr/>
          <a:lstStyle/>
          <a:p>
            <a:r>
              <a:rPr lang="en-CA" dirty="0"/>
              <a:t>Research Ethics Resources</a:t>
            </a:r>
          </a:p>
        </p:txBody>
      </p:sp>
      <p:sp>
        <p:nvSpPr>
          <p:cNvPr id="3" name="Content Placeholder 2">
            <a:extLst>
              <a:ext uri="{FF2B5EF4-FFF2-40B4-BE49-F238E27FC236}">
                <a16:creationId xmlns:a16="http://schemas.microsoft.com/office/drawing/2014/main" id="{613CE304-5BB3-223C-2EA5-AE65E380B041}"/>
              </a:ext>
            </a:extLst>
          </p:cNvPr>
          <p:cNvSpPr>
            <a:spLocks noGrp="1"/>
          </p:cNvSpPr>
          <p:nvPr>
            <p:ph idx="1"/>
          </p:nvPr>
        </p:nvSpPr>
        <p:spPr/>
        <p:txBody>
          <a:bodyPr/>
          <a:lstStyle/>
          <a:p>
            <a:r>
              <a:rPr lang="en-CA" b="1" dirty="0"/>
              <a:t>MREB Resources</a:t>
            </a:r>
          </a:p>
          <a:p>
            <a:pPr lvl="1"/>
            <a:r>
              <a:rPr lang="en-CA" dirty="0">
                <a:hlinkClick r:id="rId2"/>
              </a:rPr>
              <a:t>https://research.mcmaster.ca/home/support-for-researchers/ethics/macrem/macrem-templates/</a:t>
            </a:r>
            <a:r>
              <a:rPr lang="en-CA" dirty="0"/>
              <a:t> </a:t>
            </a:r>
          </a:p>
          <a:p>
            <a:pPr lvl="2"/>
            <a:r>
              <a:rPr lang="en-US" dirty="0"/>
              <a:t>Consent Samples</a:t>
            </a:r>
          </a:p>
          <a:p>
            <a:pPr lvl="2"/>
            <a:r>
              <a:rPr lang="en-US" dirty="0"/>
              <a:t>Recruitment Script Samples</a:t>
            </a:r>
          </a:p>
          <a:p>
            <a:pPr lvl="2"/>
            <a:r>
              <a:rPr lang="en-US" dirty="0"/>
              <a:t>Data Collection and Research Methods</a:t>
            </a:r>
          </a:p>
          <a:p>
            <a:pPr lvl="2"/>
            <a:r>
              <a:rPr lang="en-US" dirty="0"/>
              <a:t>Confidentiality and Data Security Samples</a:t>
            </a:r>
          </a:p>
          <a:p>
            <a:pPr lvl="2"/>
            <a:r>
              <a:rPr lang="en-US" dirty="0"/>
              <a:t>Research Involving Canadian First Nations, Inuit and Metis Peoples</a:t>
            </a:r>
          </a:p>
          <a:p>
            <a:pPr lvl="2"/>
            <a:r>
              <a:rPr lang="en-US" dirty="0"/>
              <a:t>Managing Risks</a:t>
            </a:r>
          </a:p>
          <a:p>
            <a:pPr lvl="2"/>
            <a:r>
              <a:rPr lang="en-US" dirty="0"/>
              <a:t>MacREM How-To Guides for Applicants</a:t>
            </a:r>
          </a:p>
        </p:txBody>
      </p:sp>
    </p:spTree>
    <p:extLst>
      <p:ext uri="{BB962C8B-B14F-4D97-AF65-F5344CB8AC3E}">
        <p14:creationId xmlns:p14="http://schemas.microsoft.com/office/powerpoint/2010/main" val="564635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7317F-6296-D214-B987-1D00D752A159}"/>
              </a:ext>
            </a:extLst>
          </p:cNvPr>
          <p:cNvSpPr>
            <a:spLocks noGrp="1"/>
          </p:cNvSpPr>
          <p:nvPr>
            <p:ph type="title"/>
          </p:nvPr>
        </p:nvSpPr>
        <p:spPr/>
        <p:txBody>
          <a:bodyPr/>
          <a:lstStyle/>
          <a:p>
            <a:r>
              <a:rPr lang="en-CA" dirty="0"/>
              <a:t>How to Apply for Research Ethics</a:t>
            </a:r>
          </a:p>
        </p:txBody>
      </p:sp>
      <p:sp>
        <p:nvSpPr>
          <p:cNvPr id="3" name="Content Placeholder 2">
            <a:extLst>
              <a:ext uri="{FF2B5EF4-FFF2-40B4-BE49-F238E27FC236}">
                <a16:creationId xmlns:a16="http://schemas.microsoft.com/office/drawing/2014/main" id="{A9155396-F02B-127E-38FD-C5A6A0346054}"/>
              </a:ext>
            </a:extLst>
          </p:cNvPr>
          <p:cNvSpPr>
            <a:spLocks noGrp="1"/>
          </p:cNvSpPr>
          <p:nvPr>
            <p:ph idx="1"/>
          </p:nvPr>
        </p:nvSpPr>
        <p:spPr/>
        <p:txBody>
          <a:bodyPr/>
          <a:lstStyle/>
          <a:p>
            <a:r>
              <a:rPr lang="en-US" altLang="en-US" dirty="0"/>
              <a:t>Complete the ethics application in MacREM </a:t>
            </a:r>
            <a:r>
              <a:rPr lang="en-US" altLang="en-US" dirty="0">
                <a:hlinkClick r:id="rId2"/>
              </a:rPr>
              <a:t>https://reo.mcmaster.ca/macrem</a:t>
            </a:r>
            <a:r>
              <a:rPr lang="en-US" altLang="en-US" dirty="0"/>
              <a:t> </a:t>
            </a:r>
          </a:p>
          <a:p>
            <a:pPr lvl="1"/>
            <a:r>
              <a:rPr lang="en-US" altLang="en-US" dirty="0"/>
              <a:t>Get your PhD supervisor’s feedback on the form</a:t>
            </a:r>
          </a:p>
          <a:p>
            <a:pPr lvl="1"/>
            <a:r>
              <a:rPr lang="en-US" altLang="en-US" dirty="0"/>
              <a:t>Get advice from the Ethics Office, as needed</a:t>
            </a:r>
          </a:p>
          <a:p>
            <a:pPr lvl="2"/>
            <a:r>
              <a:rPr lang="en-US" altLang="en-US" dirty="0">
                <a:hlinkClick r:id="rId3"/>
              </a:rPr>
              <a:t>ethicsoffice@mcmaster.ca</a:t>
            </a:r>
            <a:r>
              <a:rPr lang="en-US" altLang="en-US" dirty="0"/>
              <a:t> </a:t>
            </a:r>
          </a:p>
          <a:p>
            <a:pPr lvl="1"/>
            <a:r>
              <a:rPr lang="en-US" altLang="en-US" dirty="0"/>
              <a:t>It takes 4-5 weeks to hear back from MREB after submitting a complete application (i.e., after the initial review)</a:t>
            </a:r>
          </a:p>
          <a:p>
            <a:pPr lvl="2"/>
            <a:r>
              <a:rPr lang="en-US" altLang="en-US" sz="2000" b="1" dirty="0">
                <a:solidFill>
                  <a:srgbClr val="FF0000"/>
                </a:solidFill>
              </a:rPr>
              <a:t>IMPORTANT – You can’t start recruiting participants or collecting data until you receive clearance</a:t>
            </a:r>
          </a:p>
          <a:p>
            <a:pPr lvl="2"/>
            <a:endParaRPr lang="en-US" altLang="en-US" dirty="0"/>
          </a:p>
          <a:p>
            <a:pPr lvl="1"/>
            <a:endParaRPr lang="en-US" altLang="en-US" dirty="0"/>
          </a:p>
          <a:p>
            <a:endParaRPr lang="en-CA" dirty="0"/>
          </a:p>
        </p:txBody>
      </p:sp>
    </p:spTree>
    <p:extLst>
      <p:ext uri="{BB962C8B-B14F-4D97-AF65-F5344CB8AC3E}">
        <p14:creationId xmlns:p14="http://schemas.microsoft.com/office/powerpoint/2010/main" val="312985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976D4-D908-5359-45F6-388E2232F59E}"/>
              </a:ext>
            </a:extLst>
          </p:cNvPr>
          <p:cNvSpPr>
            <a:spLocks noGrp="1"/>
          </p:cNvSpPr>
          <p:nvPr>
            <p:ph type="title"/>
          </p:nvPr>
        </p:nvSpPr>
        <p:spPr/>
        <p:txBody>
          <a:bodyPr/>
          <a:lstStyle/>
          <a:p>
            <a:r>
              <a:rPr lang="en-CA" dirty="0"/>
              <a:t>How to Apply for Research Ethics</a:t>
            </a:r>
          </a:p>
        </p:txBody>
      </p:sp>
      <p:sp>
        <p:nvSpPr>
          <p:cNvPr id="3" name="Content Placeholder 2">
            <a:extLst>
              <a:ext uri="{FF2B5EF4-FFF2-40B4-BE49-F238E27FC236}">
                <a16:creationId xmlns:a16="http://schemas.microsoft.com/office/drawing/2014/main" id="{4E61DD04-A683-41C9-7765-718724FF68AF}"/>
              </a:ext>
            </a:extLst>
          </p:cNvPr>
          <p:cNvSpPr>
            <a:spLocks noGrp="1"/>
          </p:cNvSpPr>
          <p:nvPr>
            <p:ph idx="1"/>
          </p:nvPr>
        </p:nvSpPr>
        <p:spPr>
          <a:xfrm>
            <a:off x="685800" y="1676400"/>
            <a:ext cx="7924800" cy="4343400"/>
          </a:xfrm>
        </p:spPr>
        <p:txBody>
          <a:bodyPr/>
          <a:lstStyle/>
          <a:p>
            <a:r>
              <a:rPr lang="en-CA" b="1" dirty="0"/>
              <a:t>Tips for Filling Out the Form</a:t>
            </a:r>
          </a:p>
          <a:p>
            <a:pPr lvl="1" indent="-342900"/>
            <a:r>
              <a:rPr lang="en-US" altLang="en-US" b="1" dirty="0"/>
              <a:t>READ the instructions</a:t>
            </a:r>
            <a:r>
              <a:rPr lang="en-US" altLang="en-US" dirty="0"/>
              <a:t>… </a:t>
            </a:r>
            <a:r>
              <a:rPr lang="en-US" altLang="en-US" i="1" dirty="0"/>
              <a:t>obvious right? </a:t>
            </a:r>
          </a:p>
          <a:p>
            <a:pPr lvl="1" indent="-342900"/>
            <a:r>
              <a:rPr lang="en-US" altLang="en-US" dirty="0"/>
              <a:t>Provide the details being asked </a:t>
            </a:r>
            <a:r>
              <a:rPr lang="en-US" altLang="en-US" u="sng" dirty="0"/>
              <a:t>for that question</a:t>
            </a:r>
            <a:r>
              <a:rPr lang="en-US" altLang="en-US" i="1" dirty="0"/>
              <a:t> </a:t>
            </a:r>
            <a:endParaRPr lang="en-US" altLang="en-US" dirty="0"/>
          </a:p>
          <a:p>
            <a:pPr lvl="1" indent="-342900"/>
            <a:r>
              <a:rPr lang="en-US" altLang="en-US" dirty="0"/>
              <a:t>Use lots of white space, sub-headings, &amp; break large blocks of text into smaller portions</a:t>
            </a:r>
          </a:p>
          <a:p>
            <a:pPr lvl="1"/>
            <a:r>
              <a:rPr lang="en-US" dirty="0"/>
              <a:t>Before submitting your application, check to see that you haven’t left out details, forgot supporting documents, and are consistent between what you said in the application form and what you said in your supporting documents</a:t>
            </a:r>
          </a:p>
          <a:p>
            <a:pPr lvl="1"/>
            <a:r>
              <a:rPr lang="en-US" dirty="0"/>
              <a:t>Ask your PhD supervisor for past applications to use as a sample to fill out your application</a:t>
            </a:r>
          </a:p>
          <a:p>
            <a:pPr lvl="1"/>
            <a:r>
              <a:rPr lang="en-US" dirty="0"/>
              <a:t>Have a friend read over your application before submitting</a:t>
            </a:r>
          </a:p>
          <a:p>
            <a:pPr lvl="1"/>
            <a:endParaRPr lang="en-CA" dirty="0"/>
          </a:p>
          <a:p>
            <a:pPr lvl="1"/>
            <a:endParaRPr lang="en-CA" dirty="0"/>
          </a:p>
        </p:txBody>
      </p:sp>
    </p:spTree>
    <p:extLst>
      <p:ext uri="{BB962C8B-B14F-4D97-AF65-F5344CB8AC3E}">
        <p14:creationId xmlns:p14="http://schemas.microsoft.com/office/powerpoint/2010/main" val="2600207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AD67-EF9C-698E-F9C2-DDC0474740DD}"/>
              </a:ext>
            </a:extLst>
          </p:cNvPr>
          <p:cNvSpPr>
            <a:spLocks noGrp="1"/>
          </p:cNvSpPr>
          <p:nvPr>
            <p:ph type="title"/>
          </p:nvPr>
        </p:nvSpPr>
        <p:spPr>
          <a:xfrm>
            <a:off x="666750" y="381000"/>
            <a:ext cx="7772400" cy="1143000"/>
          </a:xfrm>
        </p:spPr>
        <p:txBody>
          <a:bodyPr wrap="square" anchor="ctr">
            <a:normAutofit/>
          </a:bodyPr>
          <a:lstStyle/>
          <a:p>
            <a:r>
              <a:rPr lang="en-CA" dirty="0"/>
              <a:t>Questions?</a:t>
            </a:r>
          </a:p>
        </p:txBody>
      </p:sp>
      <p:pic>
        <p:nvPicPr>
          <p:cNvPr id="2050" name="Picture 2" descr="Image result for questions">
            <a:extLst>
              <a:ext uri="{FF2B5EF4-FFF2-40B4-BE49-F238E27FC236}">
                <a16:creationId xmlns:a16="http://schemas.microsoft.com/office/drawing/2014/main" id="{D6303711-29A3-5528-819F-BA6EE4B23F7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5655" y="1524000"/>
            <a:ext cx="7552690" cy="4343400"/>
          </a:xfrm>
          <a:prstGeom prst="rect">
            <a:avLst/>
          </a:prstGeom>
          <a:solidFill>
            <a:srgbClr val="FFFFFF"/>
          </a:solidFill>
        </p:spPr>
      </p:pic>
    </p:spTree>
    <p:extLst>
      <p:ext uri="{BB962C8B-B14F-4D97-AF65-F5344CB8AC3E}">
        <p14:creationId xmlns:p14="http://schemas.microsoft.com/office/powerpoint/2010/main" val="84247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BC472-98A6-7E30-EC3F-362B9A14E967}"/>
              </a:ext>
            </a:extLst>
          </p:cNvPr>
          <p:cNvSpPr>
            <a:spLocks noGrp="1"/>
          </p:cNvSpPr>
          <p:nvPr>
            <p:ph type="title"/>
          </p:nvPr>
        </p:nvSpPr>
        <p:spPr/>
        <p:txBody>
          <a:bodyPr/>
          <a:lstStyle/>
          <a:p>
            <a:r>
              <a:rPr lang="en-CA" dirty="0"/>
              <a:t>What We Will Talk About?</a:t>
            </a:r>
          </a:p>
        </p:txBody>
      </p:sp>
      <p:sp>
        <p:nvSpPr>
          <p:cNvPr id="3" name="Content Placeholder 2">
            <a:extLst>
              <a:ext uri="{FF2B5EF4-FFF2-40B4-BE49-F238E27FC236}">
                <a16:creationId xmlns:a16="http://schemas.microsoft.com/office/drawing/2014/main" id="{5BD64967-45B7-53E9-2802-D61C6327E578}"/>
              </a:ext>
            </a:extLst>
          </p:cNvPr>
          <p:cNvSpPr>
            <a:spLocks noGrp="1"/>
          </p:cNvSpPr>
          <p:nvPr>
            <p:ph idx="1"/>
          </p:nvPr>
        </p:nvSpPr>
        <p:spPr/>
        <p:txBody>
          <a:bodyPr/>
          <a:lstStyle/>
          <a:p>
            <a:r>
              <a:rPr lang="en-CA" dirty="0"/>
              <a:t>What is research ethics?</a:t>
            </a:r>
          </a:p>
          <a:p>
            <a:r>
              <a:rPr lang="en-CA" dirty="0"/>
              <a:t>Why is it important?</a:t>
            </a:r>
          </a:p>
          <a:p>
            <a:r>
              <a:rPr lang="en-CA" dirty="0"/>
              <a:t>What policies govern research ethics @ McMaster?</a:t>
            </a:r>
          </a:p>
          <a:p>
            <a:r>
              <a:rPr lang="en-CA" dirty="0"/>
              <a:t>How is research ethics administered @ McMaster?</a:t>
            </a:r>
          </a:p>
          <a:p>
            <a:r>
              <a:rPr lang="en-CA" dirty="0"/>
              <a:t>What types of research need ethics clearance?</a:t>
            </a:r>
          </a:p>
          <a:p>
            <a:r>
              <a:rPr lang="en-CA" dirty="0"/>
              <a:t>What things do reviewers look for when reviewing an research ethics application?</a:t>
            </a:r>
          </a:p>
          <a:p>
            <a:r>
              <a:rPr lang="en-CA" dirty="0"/>
              <a:t>What research ethics resources exist @ McMaster?</a:t>
            </a:r>
          </a:p>
          <a:p>
            <a:r>
              <a:rPr lang="en-CA" dirty="0"/>
              <a:t>How does one submit a research ethics application @ McMaster?</a:t>
            </a:r>
          </a:p>
        </p:txBody>
      </p:sp>
    </p:spTree>
    <p:extLst>
      <p:ext uri="{BB962C8B-B14F-4D97-AF65-F5344CB8AC3E}">
        <p14:creationId xmlns:p14="http://schemas.microsoft.com/office/powerpoint/2010/main" val="120559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C6838-A054-7180-2A46-06ADADE7A77A}"/>
              </a:ext>
            </a:extLst>
          </p:cNvPr>
          <p:cNvSpPr>
            <a:spLocks noGrp="1"/>
          </p:cNvSpPr>
          <p:nvPr>
            <p:ph type="title"/>
          </p:nvPr>
        </p:nvSpPr>
        <p:spPr>
          <a:noFill/>
        </p:spPr>
        <p:txBody>
          <a:bodyPr/>
          <a:lstStyle/>
          <a:p>
            <a:r>
              <a:rPr lang="en-CA" dirty="0"/>
              <a:t>Research Ethics</a:t>
            </a:r>
          </a:p>
        </p:txBody>
      </p:sp>
      <p:sp>
        <p:nvSpPr>
          <p:cNvPr id="3" name="Content Placeholder 2">
            <a:extLst>
              <a:ext uri="{FF2B5EF4-FFF2-40B4-BE49-F238E27FC236}">
                <a16:creationId xmlns:a16="http://schemas.microsoft.com/office/drawing/2014/main" id="{9CF0D355-1ADE-950F-4750-308452BE2D53}"/>
              </a:ext>
            </a:extLst>
          </p:cNvPr>
          <p:cNvSpPr>
            <a:spLocks noGrp="1"/>
          </p:cNvSpPr>
          <p:nvPr>
            <p:ph idx="1"/>
          </p:nvPr>
        </p:nvSpPr>
        <p:spPr/>
        <p:txBody>
          <a:bodyPr/>
          <a:lstStyle/>
          <a:p>
            <a:r>
              <a:rPr lang="en-CA" b="1" dirty="0"/>
              <a:t>What is it?</a:t>
            </a:r>
          </a:p>
          <a:p>
            <a:pPr lvl="1"/>
            <a:r>
              <a:rPr lang="en-CA" b="1" dirty="0"/>
              <a:t>Research</a:t>
            </a:r>
            <a:r>
              <a:rPr lang="en-CA" dirty="0"/>
              <a:t> is defined as “</a:t>
            </a:r>
            <a:r>
              <a:rPr lang="en-US" dirty="0"/>
              <a:t>an undertaking intended to extend knowledge through a disciplined inquiry or systematic investigation” (</a:t>
            </a:r>
            <a:r>
              <a:rPr lang="en-US" i="1" dirty="0"/>
              <a:t>Tri-Council Policy Statement: Ethical Conduct for Research Involving Humans</a:t>
            </a:r>
            <a:r>
              <a:rPr lang="en-US" dirty="0"/>
              <a:t>)</a:t>
            </a:r>
          </a:p>
          <a:p>
            <a:pPr lvl="1"/>
            <a:endParaRPr lang="en-US" b="1" dirty="0"/>
          </a:p>
          <a:p>
            <a:pPr lvl="1"/>
            <a:r>
              <a:rPr lang="en-US" b="1" dirty="0"/>
              <a:t>Research ethics </a:t>
            </a:r>
            <a:r>
              <a:rPr lang="en-US" dirty="0"/>
              <a:t>pertains to the ethics around the planning, conduct, and reporting of research. The main </a:t>
            </a:r>
            <a:r>
              <a:rPr lang="en-CA" dirty="0"/>
              <a:t>objective is to protect </a:t>
            </a:r>
            <a:r>
              <a:rPr lang="en-US" dirty="0"/>
              <a:t>human participants by examining specific research activities such as the management of risk, the protection of confidentiality, and the process of free and informed consent</a:t>
            </a:r>
            <a:endParaRPr lang="en-CA" dirty="0"/>
          </a:p>
        </p:txBody>
      </p:sp>
    </p:spTree>
    <p:extLst>
      <p:ext uri="{BB962C8B-B14F-4D97-AF65-F5344CB8AC3E}">
        <p14:creationId xmlns:p14="http://schemas.microsoft.com/office/powerpoint/2010/main" val="186276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4637-5C28-AC48-1885-6A060896C53D}"/>
              </a:ext>
            </a:extLst>
          </p:cNvPr>
          <p:cNvSpPr>
            <a:spLocks noGrp="1"/>
          </p:cNvSpPr>
          <p:nvPr>
            <p:ph type="title"/>
          </p:nvPr>
        </p:nvSpPr>
        <p:spPr>
          <a:solidFill>
            <a:schemeClr val="accent3"/>
          </a:solidFill>
        </p:spPr>
        <p:txBody>
          <a:bodyPr/>
          <a:lstStyle/>
          <a:p>
            <a:r>
              <a:rPr lang="en-CA" dirty="0"/>
              <a:t>Research Ethics</a:t>
            </a:r>
          </a:p>
        </p:txBody>
      </p:sp>
      <p:sp>
        <p:nvSpPr>
          <p:cNvPr id="3" name="Content Placeholder 2">
            <a:extLst>
              <a:ext uri="{FF2B5EF4-FFF2-40B4-BE49-F238E27FC236}">
                <a16:creationId xmlns:a16="http://schemas.microsoft.com/office/drawing/2014/main" id="{0F3215ED-B678-26EF-8691-FFF1040C06D2}"/>
              </a:ext>
            </a:extLst>
          </p:cNvPr>
          <p:cNvSpPr>
            <a:spLocks noGrp="1"/>
          </p:cNvSpPr>
          <p:nvPr>
            <p:ph idx="1"/>
          </p:nvPr>
        </p:nvSpPr>
        <p:spPr>
          <a:xfrm>
            <a:off x="685800" y="1676400"/>
            <a:ext cx="7848600" cy="4343400"/>
          </a:xfrm>
        </p:spPr>
        <p:txBody>
          <a:bodyPr/>
          <a:lstStyle/>
          <a:p>
            <a:r>
              <a:rPr lang="en-CA" b="1" dirty="0"/>
              <a:t>Why is it important?</a:t>
            </a:r>
          </a:p>
          <a:p>
            <a:pPr lvl="1"/>
            <a:r>
              <a:rPr lang="en-CA" dirty="0"/>
              <a:t>To ensure good ethical research practice is followed</a:t>
            </a:r>
          </a:p>
          <a:p>
            <a:pPr lvl="1"/>
            <a:r>
              <a:rPr lang="en-CA" dirty="0"/>
              <a:t>To be in compliance with the </a:t>
            </a:r>
            <a:r>
              <a:rPr lang="en-CA" dirty="0">
                <a:hlinkClick r:id="rId2"/>
              </a:rPr>
              <a:t>Tri-Council Policy Statement on the Ethical Conduct for Research Involving Humans </a:t>
            </a:r>
            <a:r>
              <a:rPr lang="en-CA" dirty="0"/>
              <a:t>(TCPS2)</a:t>
            </a:r>
          </a:p>
          <a:p>
            <a:pPr lvl="2"/>
            <a:r>
              <a:rPr lang="en-CA" dirty="0"/>
              <a:t>All research at McMaster (e.g., by students, faculty, staff, research in the classroom) involving human participants and/or their personal records, whether or not funded by one of the Tri-Councils, must adhere to the TCPS 2</a:t>
            </a:r>
          </a:p>
          <a:p>
            <a:pPr lvl="2"/>
            <a:r>
              <a:rPr lang="en-CA" dirty="0"/>
              <a:t>The Tri-Councils audits McMaster annually for compliance</a:t>
            </a:r>
          </a:p>
          <a:p>
            <a:pPr lvl="2"/>
            <a:r>
              <a:rPr lang="en-CA" dirty="0"/>
              <a:t>If in violation, research funding to the university could be withheld!</a:t>
            </a:r>
          </a:p>
          <a:p>
            <a:pPr lvl="1"/>
            <a:endParaRPr lang="en-CA" b="1" dirty="0"/>
          </a:p>
        </p:txBody>
      </p:sp>
    </p:spTree>
    <p:extLst>
      <p:ext uri="{BB962C8B-B14F-4D97-AF65-F5344CB8AC3E}">
        <p14:creationId xmlns:p14="http://schemas.microsoft.com/office/powerpoint/2010/main" val="332595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5DF65-E461-70E7-0A47-E69BA7F2547B}"/>
              </a:ext>
            </a:extLst>
          </p:cNvPr>
          <p:cNvSpPr>
            <a:spLocks noGrp="1"/>
          </p:cNvSpPr>
          <p:nvPr>
            <p:ph type="title"/>
          </p:nvPr>
        </p:nvSpPr>
        <p:spPr>
          <a:xfrm>
            <a:off x="685800" y="609600"/>
            <a:ext cx="7772400" cy="1143000"/>
          </a:xfrm>
        </p:spPr>
        <p:txBody>
          <a:bodyPr wrap="square" anchor="ctr">
            <a:normAutofit/>
          </a:bodyPr>
          <a:lstStyle/>
          <a:p>
            <a:r>
              <a:rPr lang="en-CA" dirty="0"/>
              <a:t>Policies &amp; Guidelines</a:t>
            </a:r>
          </a:p>
        </p:txBody>
      </p:sp>
      <p:sp>
        <p:nvSpPr>
          <p:cNvPr id="3" name="Content Placeholder 2">
            <a:extLst>
              <a:ext uri="{FF2B5EF4-FFF2-40B4-BE49-F238E27FC236}">
                <a16:creationId xmlns:a16="http://schemas.microsoft.com/office/drawing/2014/main" id="{214D5F53-A2D2-713A-BD7B-4EB9C67F78A4}"/>
              </a:ext>
            </a:extLst>
          </p:cNvPr>
          <p:cNvSpPr>
            <a:spLocks noGrp="1"/>
          </p:cNvSpPr>
          <p:nvPr>
            <p:ph sz="half" idx="1"/>
          </p:nvPr>
        </p:nvSpPr>
        <p:spPr>
          <a:xfrm>
            <a:off x="685800" y="1981200"/>
            <a:ext cx="3810000" cy="4114800"/>
          </a:xfrm>
        </p:spPr>
        <p:txBody>
          <a:bodyPr wrap="square" anchor="t">
            <a:normAutofit/>
          </a:bodyPr>
          <a:lstStyle/>
          <a:p>
            <a:pPr eaLnBrk="1" hangingPunct="1">
              <a:lnSpc>
                <a:spcPct val="90000"/>
              </a:lnSpc>
              <a:buFontTx/>
              <a:buChar char="•"/>
            </a:pPr>
            <a:r>
              <a:rPr lang="en-US" altLang="en-US" sz="2400" dirty="0"/>
              <a:t>McMaster’s: </a:t>
            </a:r>
            <a:r>
              <a:rPr lang="en-US" altLang="en-US" sz="2400" i="1" dirty="0"/>
              <a:t>“</a:t>
            </a:r>
            <a:r>
              <a:rPr lang="en-US" altLang="en-US" sz="2400" i="1" dirty="0">
                <a:hlinkClick r:id="rId2"/>
              </a:rPr>
              <a:t>Research Involving Human Participants</a:t>
            </a:r>
            <a:r>
              <a:rPr lang="en-US" altLang="en-US" sz="2400" i="1" dirty="0"/>
              <a:t>” (2002)</a:t>
            </a:r>
          </a:p>
          <a:p>
            <a:pPr marL="0" indent="0" eaLnBrk="1" hangingPunct="1">
              <a:lnSpc>
                <a:spcPct val="90000"/>
              </a:lnSpc>
              <a:buNone/>
            </a:pPr>
            <a:endParaRPr lang="en-US" altLang="en-US" sz="2400" i="1" dirty="0"/>
          </a:p>
          <a:p>
            <a:pPr>
              <a:lnSpc>
                <a:spcPct val="90000"/>
              </a:lnSpc>
            </a:pPr>
            <a:endParaRPr lang="en-CA" sz="2400" dirty="0"/>
          </a:p>
        </p:txBody>
      </p:sp>
      <p:pic>
        <p:nvPicPr>
          <p:cNvPr id="9" name="Picture 8">
            <a:extLst>
              <a:ext uri="{FF2B5EF4-FFF2-40B4-BE49-F238E27FC236}">
                <a16:creationId xmlns:a16="http://schemas.microsoft.com/office/drawing/2014/main" id="{55719754-21E2-B0DD-A110-C9C8841B7F14}"/>
              </a:ext>
            </a:extLst>
          </p:cNvPr>
          <p:cNvPicPr>
            <a:picLocks noChangeAspect="1"/>
          </p:cNvPicPr>
          <p:nvPr/>
        </p:nvPicPr>
        <p:blipFill>
          <a:blip r:embed="rId3"/>
          <a:stretch>
            <a:fillRect/>
          </a:stretch>
        </p:blipFill>
        <p:spPr>
          <a:xfrm>
            <a:off x="5181600" y="1981200"/>
            <a:ext cx="3560761" cy="4572000"/>
          </a:xfrm>
          <a:prstGeom prst="rect">
            <a:avLst/>
          </a:prstGeom>
        </p:spPr>
      </p:pic>
    </p:spTree>
    <p:extLst>
      <p:ext uri="{BB962C8B-B14F-4D97-AF65-F5344CB8AC3E}">
        <p14:creationId xmlns:p14="http://schemas.microsoft.com/office/powerpoint/2010/main" val="426486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5DF65-E461-70E7-0A47-E69BA7F2547B}"/>
              </a:ext>
            </a:extLst>
          </p:cNvPr>
          <p:cNvSpPr>
            <a:spLocks noGrp="1"/>
          </p:cNvSpPr>
          <p:nvPr>
            <p:ph type="title"/>
          </p:nvPr>
        </p:nvSpPr>
        <p:spPr>
          <a:xfrm>
            <a:off x="685800" y="609600"/>
            <a:ext cx="7772400" cy="1143000"/>
          </a:xfrm>
        </p:spPr>
        <p:txBody>
          <a:bodyPr wrap="square" anchor="ctr">
            <a:normAutofit/>
          </a:bodyPr>
          <a:lstStyle/>
          <a:p>
            <a:r>
              <a:rPr lang="en-CA" dirty="0"/>
              <a:t>Policies &amp; Guidelines</a:t>
            </a:r>
          </a:p>
        </p:txBody>
      </p:sp>
      <p:sp>
        <p:nvSpPr>
          <p:cNvPr id="3" name="Content Placeholder 2">
            <a:extLst>
              <a:ext uri="{FF2B5EF4-FFF2-40B4-BE49-F238E27FC236}">
                <a16:creationId xmlns:a16="http://schemas.microsoft.com/office/drawing/2014/main" id="{214D5F53-A2D2-713A-BD7B-4EB9C67F78A4}"/>
              </a:ext>
            </a:extLst>
          </p:cNvPr>
          <p:cNvSpPr>
            <a:spLocks noGrp="1"/>
          </p:cNvSpPr>
          <p:nvPr>
            <p:ph sz="half" idx="1"/>
          </p:nvPr>
        </p:nvSpPr>
        <p:spPr>
          <a:xfrm>
            <a:off x="685800" y="1981200"/>
            <a:ext cx="3810000" cy="4114800"/>
          </a:xfrm>
        </p:spPr>
        <p:txBody>
          <a:bodyPr wrap="square" anchor="t">
            <a:normAutofit/>
          </a:bodyPr>
          <a:lstStyle/>
          <a:p>
            <a:pPr eaLnBrk="1" hangingPunct="1">
              <a:lnSpc>
                <a:spcPct val="90000"/>
              </a:lnSpc>
              <a:buFontTx/>
              <a:buChar char="•"/>
            </a:pPr>
            <a:r>
              <a:rPr lang="en-US" altLang="en-US" sz="2400" dirty="0"/>
              <a:t>McMaster’s: </a:t>
            </a:r>
            <a:r>
              <a:rPr lang="en-US" altLang="en-US" sz="2400" i="1" dirty="0"/>
              <a:t>“</a:t>
            </a:r>
            <a:r>
              <a:rPr lang="en-US" altLang="en-US" sz="2400" i="1" dirty="0">
                <a:hlinkClick r:id="rId2"/>
              </a:rPr>
              <a:t>Research Integrity Policy</a:t>
            </a:r>
            <a:r>
              <a:rPr lang="en-US" altLang="en-US" sz="2400" i="1" dirty="0"/>
              <a:t>” (2017)</a:t>
            </a:r>
          </a:p>
          <a:p>
            <a:pPr>
              <a:lnSpc>
                <a:spcPct val="90000"/>
              </a:lnSpc>
            </a:pPr>
            <a:endParaRPr lang="en-CA" sz="2400" dirty="0"/>
          </a:p>
        </p:txBody>
      </p:sp>
      <p:pic>
        <p:nvPicPr>
          <p:cNvPr id="5" name="Picture 4">
            <a:extLst>
              <a:ext uri="{FF2B5EF4-FFF2-40B4-BE49-F238E27FC236}">
                <a16:creationId xmlns:a16="http://schemas.microsoft.com/office/drawing/2014/main" id="{B2DA5973-D09F-DBC2-7586-A2FFFD9B1044}"/>
              </a:ext>
            </a:extLst>
          </p:cNvPr>
          <p:cNvPicPr>
            <a:picLocks noChangeAspect="1"/>
          </p:cNvPicPr>
          <p:nvPr/>
        </p:nvPicPr>
        <p:blipFill>
          <a:blip r:embed="rId3"/>
          <a:stretch>
            <a:fillRect/>
          </a:stretch>
        </p:blipFill>
        <p:spPr>
          <a:xfrm>
            <a:off x="4800600" y="1676400"/>
            <a:ext cx="3800764" cy="4876800"/>
          </a:xfrm>
          <a:prstGeom prst="rect">
            <a:avLst/>
          </a:prstGeom>
        </p:spPr>
      </p:pic>
    </p:spTree>
    <p:extLst>
      <p:ext uri="{BB962C8B-B14F-4D97-AF65-F5344CB8AC3E}">
        <p14:creationId xmlns:p14="http://schemas.microsoft.com/office/powerpoint/2010/main" val="291571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5DF65-E461-70E7-0A47-E69BA7F2547B}"/>
              </a:ext>
            </a:extLst>
          </p:cNvPr>
          <p:cNvSpPr>
            <a:spLocks noGrp="1"/>
          </p:cNvSpPr>
          <p:nvPr>
            <p:ph type="title"/>
          </p:nvPr>
        </p:nvSpPr>
        <p:spPr>
          <a:xfrm>
            <a:off x="685800" y="609600"/>
            <a:ext cx="7772400" cy="1143000"/>
          </a:xfrm>
        </p:spPr>
        <p:txBody>
          <a:bodyPr wrap="square" anchor="ctr">
            <a:normAutofit/>
          </a:bodyPr>
          <a:lstStyle/>
          <a:p>
            <a:r>
              <a:rPr lang="en-CA" dirty="0"/>
              <a:t>Policies &amp; Guidelines</a:t>
            </a:r>
          </a:p>
        </p:txBody>
      </p:sp>
      <p:sp>
        <p:nvSpPr>
          <p:cNvPr id="3" name="Content Placeholder 2">
            <a:extLst>
              <a:ext uri="{FF2B5EF4-FFF2-40B4-BE49-F238E27FC236}">
                <a16:creationId xmlns:a16="http://schemas.microsoft.com/office/drawing/2014/main" id="{214D5F53-A2D2-713A-BD7B-4EB9C67F78A4}"/>
              </a:ext>
            </a:extLst>
          </p:cNvPr>
          <p:cNvSpPr>
            <a:spLocks noGrp="1"/>
          </p:cNvSpPr>
          <p:nvPr>
            <p:ph sz="half" idx="1"/>
          </p:nvPr>
        </p:nvSpPr>
        <p:spPr>
          <a:xfrm>
            <a:off x="685800" y="1981200"/>
            <a:ext cx="3810000" cy="4114800"/>
          </a:xfrm>
        </p:spPr>
        <p:txBody>
          <a:bodyPr wrap="square" anchor="t">
            <a:normAutofit/>
          </a:bodyPr>
          <a:lstStyle/>
          <a:p>
            <a:pPr eaLnBrk="1" hangingPunct="1">
              <a:lnSpc>
                <a:spcPct val="90000"/>
              </a:lnSpc>
              <a:buFontTx/>
              <a:buChar char="•"/>
            </a:pPr>
            <a:r>
              <a:rPr lang="en-US" altLang="en-US" sz="2400" i="1" dirty="0"/>
              <a:t>Canada’s: “</a:t>
            </a:r>
            <a:r>
              <a:rPr lang="en-US" altLang="en-US" sz="2400" i="1" dirty="0">
                <a:hlinkClick r:id="rId2"/>
              </a:rPr>
              <a:t>Tri-Council Policy Statement </a:t>
            </a:r>
            <a:r>
              <a:rPr lang="en-US" altLang="en-US" sz="2400" i="1" dirty="0"/>
              <a:t>– Ethical Conduct for Research Involving Humans” (TCPS 2</a:t>
            </a:r>
            <a:r>
              <a:rPr lang="en-US" altLang="en-US" sz="2400" i="1" baseline="30000" dirty="0"/>
              <a:t>nd</a:t>
            </a:r>
            <a:r>
              <a:rPr lang="en-US" altLang="en-US" sz="2400" i="1" dirty="0"/>
              <a:t> ed. - 2022)</a:t>
            </a:r>
          </a:p>
          <a:p>
            <a:pPr>
              <a:lnSpc>
                <a:spcPct val="90000"/>
              </a:lnSpc>
            </a:pPr>
            <a:endParaRPr lang="en-CA" sz="2400" dirty="0"/>
          </a:p>
        </p:txBody>
      </p:sp>
      <p:pic>
        <p:nvPicPr>
          <p:cNvPr id="5" name="Picture 4">
            <a:extLst>
              <a:ext uri="{FF2B5EF4-FFF2-40B4-BE49-F238E27FC236}">
                <a16:creationId xmlns:a16="http://schemas.microsoft.com/office/drawing/2014/main" id="{E39D2C05-DB74-A8FE-29C1-D1303636B36F}"/>
              </a:ext>
            </a:extLst>
          </p:cNvPr>
          <p:cNvPicPr>
            <a:picLocks noChangeAspect="1"/>
          </p:cNvPicPr>
          <p:nvPr/>
        </p:nvPicPr>
        <p:blipFill>
          <a:blip r:embed="rId3"/>
          <a:stretch>
            <a:fillRect/>
          </a:stretch>
        </p:blipFill>
        <p:spPr>
          <a:xfrm>
            <a:off x="4971528" y="1707791"/>
            <a:ext cx="3505333" cy="4540609"/>
          </a:xfrm>
          <a:prstGeom prst="rect">
            <a:avLst/>
          </a:prstGeom>
        </p:spPr>
      </p:pic>
    </p:spTree>
    <p:extLst>
      <p:ext uri="{BB962C8B-B14F-4D97-AF65-F5344CB8AC3E}">
        <p14:creationId xmlns:p14="http://schemas.microsoft.com/office/powerpoint/2010/main" val="325162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311D049-D856-1558-92C1-0170A32B6C70}"/>
              </a:ext>
            </a:extLst>
          </p:cNvPr>
          <p:cNvPicPr>
            <a:picLocks noGrp="1" noChangeAspect="1"/>
          </p:cNvPicPr>
          <p:nvPr>
            <p:ph sz="half" idx="2"/>
          </p:nvPr>
        </p:nvPicPr>
        <p:blipFill>
          <a:blip r:embed="rId2"/>
          <a:stretch>
            <a:fillRect/>
          </a:stretch>
        </p:blipFill>
        <p:spPr>
          <a:xfrm>
            <a:off x="7086600" y="77289"/>
            <a:ext cx="1905000" cy="1866900"/>
          </a:xfrm>
          <a:prstGeom prst="rect">
            <a:avLst/>
          </a:prstGeom>
        </p:spPr>
      </p:pic>
      <p:sp>
        <p:nvSpPr>
          <p:cNvPr id="2" name="Title 1">
            <a:extLst>
              <a:ext uri="{FF2B5EF4-FFF2-40B4-BE49-F238E27FC236}">
                <a16:creationId xmlns:a16="http://schemas.microsoft.com/office/drawing/2014/main" id="{B7C2AFB9-1955-B740-FEF3-F66BE8105515}"/>
              </a:ext>
            </a:extLst>
          </p:cNvPr>
          <p:cNvSpPr>
            <a:spLocks noGrp="1"/>
          </p:cNvSpPr>
          <p:nvPr>
            <p:ph type="title"/>
          </p:nvPr>
        </p:nvSpPr>
        <p:spPr/>
        <p:txBody>
          <a:bodyPr/>
          <a:lstStyle/>
          <a:p>
            <a:r>
              <a:rPr lang="en-CA"/>
              <a:t>Policies &amp; Guidelines</a:t>
            </a:r>
            <a:endParaRPr lang="en-CA" dirty="0"/>
          </a:p>
        </p:txBody>
      </p:sp>
      <p:sp>
        <p:nvSpPr>
          <p:cNvPr id="3" name="Content Placeholder 2">
            <a:extLst>
              <a:ext uri="{FF2B5EF4-FFF2-40B4-BE49-F238E27FC236}">
                <a16:creationId xmlns:a16="http://schemas.microsoft.com/office/drawing/2014/main" id="{C13FEDAD-FD2A-1A7C-7474-6CE6865B6733}"/>
              </a:ext>
            </a:extLst>
          </p:cNvPr>
          <p:cNvSpPr>
            <a:spLocks noGrp="1"/>
          </p:cNvSpPr>
          <p:nvPr>
            <p:ph sz="half" idx="1"/>
          </p:nvPr>
        </p:nvSpPr>
        <p:spPr>
          <a:xfrm>
            <a:off x="685800" y="1981200"/>
            <a:ext cx="7772400" cy="4648200"/>
          </a:xfrm>
        </p:spPr>
        <p:txBody>
          <a:bodyPr/>
          <a:lstStyle/>
          <a:p>
            <a:r>
              <a:rPr lang="en-US" dirty="0"/>
              <a:t>TCPS 2: CORE-2022 (</a:t>
            </a:r>
            <a:r>
              <a:rPr lang="en-US" dirty="0">
                <a:hlinkClick r:id="rId3"/>
              </a:rPr>
              <a:t>Course on Research Ethics</a:t>
            </a:r>
            <a:r>
              <a:rPr lang="en-US" dirty="0"/>
              <a:t>)</a:t>
            </a:r>
          </a:p>
          <a:p>
            <a:pPr lvl="1"/>
            <a:r>
              <a:rPr lang="en-US" dirty="0"/>
              <a:t>Consists of nine modules and a knowledge consolidation exercise</a:t>
            </a:r>
          </a:p>
          <a:p>
            <a:pPr lvl="2"/>
            <a:r>
              <a:rPr lang="en-US" dirty="0"/>
              <a:t>Each module ends with 4-5 quiz questions</a:t>
            </a:r>
          </a:p>
          <a:p>
            <a:pPr lvl="2"/>
            <a:r>
              <a:rPr lang="en-US" dirty="0"/>
              <a:t>The knowledge consolidation exercise consists of 25 randomly-selected multiple-choice questions from a question bank</a:t>
            </a:r>
          </a:p>
          <a:p>
            <a:pPr lvl="3"/>
            <a:r>
              <a:rPr lang="en-US" dirty="0"/>
              <a:t>To obtain a CORE-2022 Certificate of Completion, you will need to correctly respond to 20 questions (80%)</a:t>
            </a:r>
          </a:p>
          <a:p>
            <a:pPr lvl="3"/>
            <a:r>
              <a:rPr lang="en-US" dirty="0"/>
              <a:t>You can retake the knowledge consolidation exercise as many times as needed</a:t>
            </a:r>
            <a:endParaRPr lang="en-CA" dirty="0"/>
          </a:p>
        </p:txBody>
      </p:sp>
    </p:spTree>
    <p:extLst>
      <p:ext uri="{BB962C8B-B14F-4D97-AF65-F5344CB8AC3E}">
        <p14:creationId xmlns:p14="http://schemas.microsoft.com/office/powerpoint/2010/main" val="348465627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 HD:Applications:Microsoft Office 2004:Templates:Presentations:Designs:Blank Presentation</Template>
  <TotalTime>6018</TotalTime>
  <Words>1609</Words>
  <Application>Microsoft Office PowerPoint</Application>
  <PresentationFormat>On-screen Show (4:3)</PresentationFormat>
  <Paragraphs>160</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Verdana</vt:lpstr>
      <vt:lpstr>Wingdings</vt:lpstr>
      <vt:lpstr>Blank Presentation</vt:lpstr>
      <vt:lpstr> RESEARCH ETHICS  Orientation Workshop for Incoming PhD Students in Business Administration  by  Dr. Brian Detlor  September 2024   </vt:lpstr>
      <vt:lpstr>About the Speaker</vt:lpstr>
      <vt:lpstr>What We Will Talk About?</vt:lpstr>
      <vt:lpstr>Research Ethics</vt:lpstr>
      <vt:lpstr>Research Ethics</vt:lpstr>
      <vt:lpstr>Policies &amp; Guidelines</vt:lpstr>
      <vt:lpstr>Policies &amp; Guidelines</vt:lpstr>
      <vt:lpstr>Policies &amp; Guidelines</vt:lpstr>
      <vt:lpstr>Policies &amp; Guidelines</vt:lpstr>
      <vt:lpstr>Research Ethics Boards @ Mac</vt:lpstr>
      <vt:lpstr>Research Ethics Boards @ Mac</vt:lpstr>
      <vt:lpstr>MREB Governance</vt:lpstr>
      <vt:lpstr>Types of Reviews Handled by MREB</vt:lpstr>
      <vt:lpstr>Types of Reviews Handled by MREB</vt:lpstr>
      <vt:lpstr>Types of Reviews Handled by MREB</vt:lpstr>
      <vt:lpstr>SRECs</vt:lpstr>
      <vt:lpstr>What Requires MREB Review?</vt:lpstr>
      <vt:lpstr>What Doesn’t Require MREB review?</vt:lpstr>
      <vt:lpstr>Multi-Jurisdictional Review</vt:lpstr>
      <vt:lpstr>Things MREB Looks At</vt:lpstr>
      <vt:lpstr>Things MREB Looks At</vt:lpstr>
      <vt:lpstr>Things MREB Looks At</vt:lpstr>
      <vt:lpstr>Research Ethics Resources</vt:lpstr>
      <vt:lpstr>How to Apply for Research Ethics</vt:lpstr>
      <vt:lpstr>How to Apply for Research Ethics</vt:lpstr>
      <vt:lpstr>Questions?</vt:lpstr>
    </vt:vector>
  </TitlesOfParts>
  <Company>McMaster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Title Title Title  June 13, 2006  Peter George Ken Norrie Roger Trull</dc:title>
  <dc:creator>Detlor Brian</dc:creator>
  <cp:lastModifiedBy>Detlor, Brian</cp:lastModifiedBy>
  <cp:revision>75</cp:revision>
  <cp:lastPrinted>2023-09-27T16:50:36Z</cp:lastPrinted>
  <dcterms:modified xsi:type="dcterms:W3CDTF">2024-09-23T15:05:02Z</dcterms:modified>
</cp:coreProperties>
</file>